
<file path=[Content_Types].xml><?xml version="1.0" encoding="utf-8"?>
<Types xmlns="http://schemas.openxmlformats.org/package/2006/content-types">
  <Default Extension="png" ContentType="image/png"/>
  <Default Extension="jfif" ContentType="image/jpeg"/>
  <Default Extension="mp3" ContentType="audio/mpe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Default Extension="jpg" ContentType="image/jpeg"/>
  <Default Extension="mp4" ContentType="video/mp4"/>
  <Override PartName="/ppt/presentation.xml" ContentType="application/vnd.openxmlformats-officedocument.presentationml.presentation.main+xml"/>
  <Override PartName="/ppt/slides/slide2.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6.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5.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Slides/notesSlide12.xml" ContentType="application/vnd.openxmlformats-officedocument.presentationml.notesSlide+xml"/>
  <Override PartName="/ppt/notesSlides/notesSlide19.xml" ContentType="application/vnd.openxmlformats-officedocument.presentationml.notesSlide+xml"/>
  <Override PartName="/ppt/notesSlides/notesSlide14.xml" ContentType="application/vnd.openxmlformats-officedocument.presentationml.notesSlide+xml"/>
  <Override PartName="/ppt/notesSlides/notesSlide18.xml" ContentType="application/vnd.openxmlformats-officedocument.presentationml.notesSlide+xml"/>
  <Override PartName="/ppt/notesSlides/notesSlide17.xml" ContentType="application/vnd.openxmlformats-officedocument.presentationml.notesSlide+xml"/>
  <Override PartName="/ppt/notesSlides/notesSlide16.xml" ContentType="application/vnd.openxmlformats-officedocument.presentationml.notesSlide+xml"/>
  <Override PartName="/ppt/slideMasters/slideMaster1.xml" ContentType="application/vnd.openxmlformats-officedocument.presentationml.slideMaster+xml"/>
  <Override PartName="/ppt/notesSlides/notesSlide15.xml" ContentType="application/vnd.openxmlformats-officedocument.presentationml.notesSlide+xml"/>
  <Override PartName="/ppt/notesSlides/notesSlide13.xml" ContentType="application/vnd.openxmlformats-officedocument.presentationml.notesSlide+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3.xml" ContentType="application/vnd.openxmlformats-officedocument.presentationml.notesSlide+xml"/>
  <Override PartName="/ppt/notesSlides/notesSlide6.xml" ContentType="application/vnd.openxmlformats-officedocument.presentationml.notesSlide+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Authors.xml" ContentType="application/vnd.openxmlformats-officedocument.presentationml.commentAuthors+xml"/>
  <Override PartName="/ppt/notesMasters/notesMaster1.xml" ContentType="application/vnd.openxmlformats-officedocument.presentationml.notesMaster+xml"/>
  <Override PartName="/ppt/comments/comment3.xml" ContentType="application/vnd.openxmlformats-officedocument.presentationml.comments+xml"/>
  <Override PartName="/ppt/comments/comment2.xml" ContentType="application/vnd.openxmlformats-officedocument.presentationml.comments+xml"/>
  <Override PartName="/ppt/theme/theme1.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omments/comment1.xml" ContentType="application/vnd.openxmlformats-officedocument.presentationml.comments+xml"/>
  <Override PartName="/ppt/theme/theme2.xml" ContentType="application/vnd.openxmlformats-officedocument.theme+xml"/>
  <Override PartName="/ppt/comments/comment4.xml" ContentType="application/vnd.openxmlformats-officedocument.presentationml.comments+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1"/>
  </p:sldMasterIdLst>
  <p:notesMasterIdLst>
    <p:notesMasterId r:id="rId23"/>
  </p:notesMasterIdLst>
  <p:sldIdLst>
    <p:sldId id="284" r:id="rId2"/>
    <p:sldId id="356" r:id="rId3"/>
    <p:sldId id="360" r:id="rId4"/>
    <p:sldId id="362" r:id="rId5"/>
    <p:sldId id="357" r:id="rId6"/>
    <p:sldId id="361" r:id="rId7"/>
    <p:sldId id="358" r:id="rId8"/>
    <p:sldId id="355" r:id="rId9"/>
    <p:sldId id="261" r:id="rId10"/>
    <p:sldId id="347" r:id="rId11"/>
    <p:sldId id="346" r:id="rId12"/>
    <p:sldId id="352" r:id="rId13"/>
    <p:sldId id="348" r:id="rId14"/>
    <p:sldId id="349" r:id="rId15"/>
    <p:sldId id="350" r:id="rId16"/>
    <p:sldId id="351" r:id="rId17"/>
    <p:sldId id="359" r:id="rId18"/>
    <p:sldId id="353" r:id="rId19"/>
    <p:sldId id="354" r:id="rId20"/>
    <p:sldId id="342" r:id="rId21"/>
    <p:sldId id="343" r:id="rId2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DA123ABE-D6D9-4EE1-9223-03120434F2A3}">
          <p14:sldIdLst>
            <p14:sldId id="284"/>
            <p14:sldId id="356"/>
            <p14:sldId id="360"/>
            <p14:sldId id="362"/>
            <p14:sldId id="357"/>
            <p14:sldId id="361"/>
            <p14:sldId id="358"/>
            <p14:sldId id="355"/>
            <p14:sldId id="261"/>
            <p14:sldId id="347"/>
            <p14:sldId id="346"/>
            <p14:sldId id="352"/>
            <p14:sldId id="348"/>
            <p14:sldId id="349"/>
            <p14:sldId id="350"/>
            <p14:sldId id="351"/>
            <p14:sldId id="359"/>
            <p14:sldId id="353"/>
            <p14:sldId id="354"/>
            <p14:sldId id="342"/>
            <p14:sldId id="343"/>
          </p14:sldIdLst>
        </p14:section>
        <p14:section name="Untitled Section" id="{8A14B761-04ED-40BB-A8D4-DE860ABA701C}">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7" roundtripDataSignature="AMtx7mjrMxyrJzq2pLRIiZlcV00g8CYNlA=="/>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nny Adams" initials="DA" lastIdx="4" clrIdx="0">
    <p:extLst>
      <p:ext uri="{19B8F6BF-5375-455C-9EA6-DF929625EA0E}">
        <p15:presenceInfo xmlns:p15="http://schemas.microsoft.com/office/powerpoint/2012/main" userId="S-1-5-21-1527950376-3420975135-3306108593-17923" providerId="AD"/>
      </p:ext>
    </p:extLst>
  </p:cmAuthor>
  <p:cmAuthor id="2" name="Ricki Davis (OBH)" initials="RD(" lastIdx="3" clrIdx="1">
    <p:extLst>
      <p:ext uri="{19B8F6BF-5375-455C-9EA6-DF929625EA0E}">
        <p15:presenceInfo xmlns:p15="http://schemas.microsoft.com/office/powerpoint/2012/main" userId="S-1-5-21-1527950376-3420975135-3306108593-131954" providerId="AD"/>
      </p:ext>
    </p:extLst>
  </p:cmAuthor>
  <p:cmAuthor id="3" name="Gillian Addison" initials="GA" lastIdx="9" clrIdx="2">
    <p:extLst>
      <p:ext uri="{19B8F6BF-5375-455C-9EA6-DF929625EA0E}">
        <p15:presenceInfo xmlns:p15="http://schemas.microsoft.com/office/powerpoint/2012/main" userId="S-1-5-21-1527950376-3420975135-3306108593-13192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243D"/>
    <a:srgbClr val="234067"/>
    <a:srgbClr val="D1C299"/>
    <a:srgbClr val="456DA9"/>
    <a:srgbClr val="142640"/>
    <a:srgbClr val="000000"/>
    <a:srgbClr val="112035"/>
    <a:srgbClr val="172B45"/>
    <a:srgbClr val="000048"/>
    <a:srgbClr val="00004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854" autoAdjust="0"/>
  </p:normalViewPr>
  <p:slideViewPr>
    <p:cSldViewPr snapToGrid="0">
      <p:cViewPr varScale="1">
        <p:scale>
          <a:sx n="43" d="100"/>
          <a:sy n="43" d="100"/>
        </p:scale>
        <p:origin x="7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63" Type="http://schemas.openxmlformats.org/officeDocument/2006/relationships/customXml" Target="../customXml/item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59"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8"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57" Type="http://customschemas.google.com/relationships/presentationmetadata" Target="metadata"/><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60" Type="http://schemas.openxmlformats.org/officeDocument/2006/relationships/viewProps" Target="viewProps.xml"/><Relationship Id="rId65"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64" Type="http://schemas.openxmlformats.org/officeDocument/2006/relationships/customXml" Target="../customXml/item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spc="0" normalizeH="0" baseline="0">
              <a:solidFill>
                <a:schemeClr val="dk1">
                  <a:lumMod val="50000"/>
                  <a:lumOff val="50000"/>
                </a:schemeClr>
              </a:solidFill>
              <a:latin typeface="+mj-lt"/>
              <a:ea typeface="+mj-ea"/>
              <a:cs typeface="+mj-cs"/>
            </a:defRPr>
          </a:pPr>
          <a:endParaRPr lang="en-US"/>
        </a:p>
      </c:txPr>
    </c:title>
    <c:autoTitleDeleted val="0"/>
    <c:plotArea>
      <c:layout/>
      <c:pieChart>
        <c:varyColors val="1"/>
        <c:ser>
          <c:idx val="0"/>
          <c:order val="0"/>
          <c:tx>
            <c:strRef>
              <c:f>Sheet1!$B$1</c:f>
              <c:strCache>
                <c:ptCount val="1"/>
                <c:pt idx="0">
                  <c:v>% of Budget</c:v>
                </c:pt>
              </c:strCache>
            </c:strRef>
          </c:tx>
          <c:dPt>
            <c:idx val="0"/>
            <c:bubble3D val="0"/>
            <c:spPr>
              <a:gradFill>
                <a:gsLst>
                  <a:gs pos="100000">
                    <a:schemeClr val="accent1">
                      <a:lumMod val="60000"/>
                      <a:lumOff val="40000"/>
                    </a:schemeClr>
                  </a:gs>
                  <a:gs pos="0">
                    <a:schemeClr val="accent1"/>
                  </a:gs>
                </a:gsLst>
                <a:lin ang="5400000" scaled="0"/>
              </a:gradFill>
              <a:ln w="19050">
                <a:solidFill>
                  <a:schemeClr val="lt1"/>
                </a:solidFill>
              </a:ln>
              <a:effectLst/>
            </c:spPr>
            <c:extLst>
              <c:ext xmlns:c16="http://schemas.microsoft.com/office/drawing/2014/chart" uri="{C3380CC4-5D6E-409C-BE32-E72D297353CC}">
                <c16:uniqueId val="{00000006-6D50-B44B-B176-C7B2E2D61559}"/>
              </c:ext>
            </c:extLst>
          </c:dPt>
          <c:dPt>
            <c:idx val="1"/>
            <c:bubble3D val="0"/>
            <c:spPr>
              <a:gradFill>
                <a:gsLst>
                  <a:gs pos="100000">
                    <a:schemeClr val="accent2">
                      <a:lumMod val="60000"/>
                      <a:lumOff val="40000"/>
                    </a:schemeClr>
                  </a:gs>
                  <a:gs pos="0">
                    <a:schemeClr val="accent2"/>
                  </a:gs>
                </a:gsLst>
                <a:lin ang="5400000" scaled="0"/>
              </a:gradFill>
              <a:ln w="19050">
                <a:solidFill>
                  <a:schemeClr val="lt1"/>
                </a:solidFill>
              </a:ln>
              <a:effectLst/>
            </c:spPr>
            <c:extLst>
              <c:ext xmlns:c16="http://schemas.microsoft.com/office/drawing/2014/chart" uri="{C3380CC4-5D6E-409C-BE32-E72D297353CC}">
                <c16:uniqueId val="{00000003-F8F5-2643-88C0-DA0B2F667498}"/>
              </c:ext>
            </c:extLst>
          </c:dPt>
          <c:dPt>
            <c:idx val="2"/>
            <c:bubble3D val="0"/>
            <c:spPr>
              <a:gradFill>
                <a:gsLst>
                  <a:gs pos="100000">
                    <a:schemeClr val="accent3">
                      <a:lumMod val="60000"/>
                      <a:lumOff val="40000"/>
                    </a:schemeClr>
                  </a:gs>
                  <a:gs pos="0">
                    <a:schemeClr val="accent3"/>
                  </a:gs>
                </a:gsLst>
                <a:lin ang="5400000" scaled="0"/>
              </a:gradFill>
              <a:ln w="19050">
                <a:solidFill>
                  <a:schemeClr val="lt1"/>
                </a:solidFill>
              </a:ln>
              <a:effectLst/>
            </c:spPr>
            <c:extLst>
              <c:ext xmlns:c16="http://schemas.microsoft.com/office/drawing/2014/chart" uri="{C3380CC4-5D6E-409C-BE32-E72D297353CC}">
                <c16:uniqueId val="{00000005-F8F5-2643-88C0-DA0B2F667498}"/>
              </c:ext>
            </c:extLst>
          </c:dPt>
          <c:dPt>
            <c:idx val="3"/>
            <c:bubble3D val="0"/>
            <c:spPr>
              <a:gradFill>
                <a:gsLst>
                  <a:gs pos="100000">
                    <a:schemeClr val="accent4">
                      <a:lumMod val="60000"/>
                      <a:lumOff val="40000"/>
                    </a:schemeClr>
                  </a:gs>
                  <a:gs pos="0">
                    <a:schemeClr val="accent4"/>
                  </a:gs>
                </a:gsLst>
                <a:lin ang="5400000" scaled="0"/>
              </a:gradFill>
              <a:ln w="19050">
                <a:solidFill>
                  <a:schemeClr val="lt1"/>
                </a:solidFill>
              </a:ln>
              <a:effectLst/>
            </c:spPr>
            <c:extLst>
              <c:ext xmlns:c16="http://schemas.microsoft.com/office/drawing/2014/chart" uri="{C3380CC4-5D6E-409C-BE32-E72D297353CC}">
                <c16:uniqueId val="{00000007-F8F5-2643-88C0-DA0B2F667498}"/>
              </c:ext>
            </c:extLst>
          </c:dPt>
          <c:dPt>
            <c:idx val="4"/>
            <c:bubble3D val="0"/>
            <c:spPr>
              <a:gradFill>
                <a:gsLst>
                  <a:gs pos="100000">
                    <a:schemeClr val="accent5">
                      <a:lumMod val="60000"/>
                      <a:lumOff val="40000"/>
                    </a:schemeClr>
                  </a:gs>
                  <a:gs pos="0">
                    <a:schemeClr val="accent5"/>
                  </a:gs>
                </a:gsLst>
                <a:lin ang="5400000" scaled="0"/>
              </a:gradFill>
              <a:ln w="19050">
                <a:solidFill>
                  <a:schemeClr val="lt1"/>
                </a:solidFill>
              </a:ln>
              <a:effectLst/>
            </c:spPr>
            <c:extLst>
              <c:ext xmlns:c16="http://schemas.microsoft.com/office/drawing/2014/chart" uri="{C3380CC4-5D6E-409C-BE32-E72D297353CC}">
                <c16:uniqueId val="{00000002-6D50-B44B-B176-C7B2E2D61559}"/>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State General Fund</c:v>
                </c:pt>
                <c:pt idx="1">
                  <c:v>Interagency Transfers</c:v>
                </c:pt>
                <c:pt idx="2">
                  <c:v>Fees &amp; Self-Generated</c:v>
                </c:pt>
                <c:pt idx="3">
                  <c:v>Statutory Dedications</c:v>
                </c:pt>
                <c:pt idx="4">
                  <c:v>Federal</c:v>
                </c:pt>
              </c:strCache>
            </c:strRef>
          </c:cat>
          <c:val>
            <c:numRef>
              <c:f>Sheet1!$B$2:$B$6</c:f>
              <c:numCache>
                <c:formatCode>General</c:formatCode>
                <c:ptCount val="5"/>
                <c:pt idx="0">
                  <c:v>12.5</c:v>
                </c:pt>
                <c:pt idx="1">
                  <c:v>2.6</c:v>
                </c:pt>
                <c:pt idx="2">
                  <c:v>3.9</c:v>
                </c:pt>
                <c:pt idx="3">
                  <c:v>6.3</c:v>
                </c:pt>
                <c:pt idx="4">
                  <c:v>74.7</c:v>
                </c:pt>
              </c:numCache>
            </c:numRef>
          </c:val>
          <c:extLst>
            <c:ext xmlns:c16="http://schemas.microsoft.com/office/drawing/2014/chart" uri="{C3380CC4-5D6E-409C-BE32-E72D297353CC}">
              <c16:uniqueId val="{00000000-6D50-B44B-B176-C7B2E2D61559}"/>
            </c:ext>
          </c:extLst>
        </c:ser>
        <c:dLbls>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67389267243273876"/>
          <c:y val="0.40033907625563231"/>
          <c:w val="0.24857791522799755"/>
          <c:h val="0.26368404018185526"/>
        </c:manualLayout>
      </c:layout>
      <c:overlay val="0"/>
      <c:spPr>
        <a:solidFill>
          <a:schemeClr val="lt1">
            <a:alpha val="50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6">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cap="none" spc="0" normalizeH="0" baseline="0"/>
  </cs:categoryAxis>
  <cs:chartArea>
    <cs:lnRef idx="0"/>
    <cs:fillRef idx="0"/>
    <cs:effectRef idx="0"/>
    <cs:fontRef idx="minor">
      <a:schemeClr val="dk1"/>
    </cs:fontRef>
    <cs:spPr>
      <a:pattFill prst="dkDnDiag">
        <a:fgClr>
          <a:schemeClr val="lt1"/>
        </a:fgClr>
        <a:bgClr>
          <a:schemeClr val="dk1">
            <a:lumMod val="10000"/>
            <a:lumOff val="90000"/>
          </a:schemeClr>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19050">
        <a:solidFill>
          <a:schemeClr val="lt1"/>
        </a:solidFill>
      </a:ln>
    </cs:spPr>
  </cs:dataPoint>
  <cs:dataPoint3D>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50800">
        <a:solidFill>
          <a:schemeClr val="lt1"/>
        </a:solidFill>
      </a:ln>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50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4-04-11T09:19:01.082" idx="4">
    <p:pos x="10" y="10"/>
    <p:text>You can put in the stuff from the brochure here.</p:text>
    <p:extLst>
      <p:ext uri="{C676402C-5697-4E1C-873F-D02D1690AC5C}">
        <p15:threadingInfo xmlns:p15="http://schemas.microsoft.com/office/powerpoint/2012/main" timeZoneBias="300"/>
      </p:ext>
    </p:extLst>
  </p:cm>
  <p:cm authorId="2" dt="2024-04-11T12:16:04.689" idx="1">
    <p:pos x="10" y="106"/>
    <p:text>Provided a shorten version from the brochure based upon BMAC saying the orginal wastoo long.</p:text>
    <p:extLst>
      <p:ext uri="{C676402C-5697-4E1C-873F-D02D1690AC5C}">
        <p15:threadingInfo xmlns:p15="http://schemas.microsoft.com/office/powerpoint/2012/main" timeZoneBias="300">
          <p15:parentCm authorId="1" idx="4"/>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4-04-11T09:19:01.082" idx="4">
    <p:pos x="10" y="10"/>
    <p:text>You can put in the stuff from the brochure here.</p:text>
    <p:extLst>
      <p:ext uri="{C676402C-5697-4E1C-873F-D02D1690AC5C}">
        <p15:threadingInfo xmlns:p15="http://schemas.microsoft.com/office/powerpoint/2012/main" timeZoneBias="300"/>
      </p:ext>
    </p:extLst>
  </p:cm>
  <p:cm authorId="2" dt="2024-04-11T12:35:55.113" idx="2">
    <p:pos x="10" y="106"/>
    <p:text>I see the information was already added</p:text>
    <p:extLst>
      <p:ext uri="{C676402C-5697-4E1C-873F-D02D1690AC5C}">
        <p15:threadingInfo xmlns:p15="http://schemas.microsoft.com/office/powerpoint/2012/main" timeZoneBias="300">
          <p15:parentCm authorId="1" idx="4"/>
        </p15:threadingInfo>
      </p:ext>
    </p:extLst>
  </p:cm>
  <p:cm authorId="3" dt="2024-04-11T14:42:27.101" idx="1">
    <p:pos x="6250" y="527"/>
    <p:text>Heading needed to be centered</p:text>
    <p:extLst>
      <p:ext uri="{C676402C-5697-4E1C-873F-D02D1690AC5C}">
        <p15:threadingInfo xmlns:p15="http://schemas.microsoft.com/office/powerpoint/2012/main" timeZoneBias="30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4-04-11T09:17:40.317" idx="2">
    <p:pos x="10" y="10"/>
    <p:text>This slide is for the deep breathing video</p:text>
    <p:extLst>
      <p:ext uri="{C676402C-5697-4E1C-873F-D02D1690AC5C}">
        <p15:threadingInfo xmlns:p15="http://schemas.microsoft.com/office/powerpoint/2012/main" timeZoneBias="300"/>
      </p:ext>
    </p:extLst>
  </p:cm>
  <p:cm authorId="2" dt="2024-04-11T12:41:55.618" idx="3">
    <p:pos x="10" y="106"/>
    <p:text>ok. :)</p:text>
    <p:extLst>
      <p:ext uri="{C676402C-5697-4E1C-873F-D02D1690AC5C}">
        <p15:threadingInfo xmlns:p15="http://schemas.microsoft.com/office/powerpoint/2012/main" timeZoneBias="300">
          <p15:parentCm authorId="1" idx="2"/>
        </p15:threadingInfo>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4-04-11T09:18:07.514" idx="3">
    <p:pos x="10" y="10"/>
    <p:text>I will put in a audio of guided meditation</p:text>
    <p:extLst>
      <p:ext uri="{C676402C-5697-4E1C-873F-D02D1690AC5C}">
        <p15:threadingInfo xmlns:p15="http://schemas.microsoft.com/office/powerpoint/2012/main" timeZoneBias="30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Good afternoon and thank you for having us here at LEPA </a:t>
            </a:r>
            <a:r>
              <a:rPr lang="en-US" baseline="0" dirty="0" smtClean="0"/>
              <a:t>.  My name is Danny Adams and my wonderful colleague Regina Luckett.</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84650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171450" lvl="0" indent="-171450" algn="l" rtl="0">
              <a:spcBef>
                <a:spcPts val="0"/>
              </a:spcBef>
              <a:spcAft>
                <a:spcPts val="0"/>
              </a:spcAft>
              <a:buFont typeface="Arial" panose="020B0604020202020204" pitchFamily="34" charset="0"/>
              <a:buChar char="•"/>
            </a:pPr>
            <a:r>
              <a:rPr lang="en-US" dirty="0" smtClean="0"/>
              <a:t>What</a:t>
            </a:r>
            <a:r>
              <a:rPr lang="en-US" baseline="0" dirty="0" smtClean="0"/>
              <a:t> is Louisiana Spirit what do we do?  </a:t>
            </a:r>
          </a:p>
          <a:p>
            <a:pPr marL="171450" lvl="0" indent="-171450" algn="l" rtl="0">
              <a:spcBef>
                <a:spcPts val="0"/>
              </a:spcBef>
              <a:spcAft>
                <a:spcPts val="0"/>
              </a:spcAft>
              <a:buFont typeface="Arial" panose="020B0604020202020204" pitchFamily="34" charset="0"/>
              <a:buChar char="•"/>
            </a:pPr>
            <a:r>
              <a:rPr lang="en-US" baseline="0" dirty="0" smtClean="0"/>
              <a:t>Louisiana Spirit is normally funded through a declaration for Individual Assistance through the Governor to the President.  We would then request funds for IA funds through GOHSEP to Office of Behavioral Health from FEMA.  We do on occasions do non-traditional CCP like what we are doing with the CDC for post covid-1, BP funding from the Oil Spill.  </a:t>
            </a:r>
          </a:p>
          <a:p>
            <a:pPr marL="171450" lvl="0" indent="-171450" algn="l" rtl="0">
              <a:spcBef>
                <a:spcPts val="0"/>
              </a:spcBef>
              <a:spcAft>
                <a:spcPts val="0"/>
              </a:spcAft>
              <a:buFont typeface="Arial" panose="020B0604020202020204" pitchFamily="34" charset="0"/>
              <a:buChar char="•"/>
            </a:pPr>
            <a:r>
              <a:rPr lang="en-US" baseline="0" dirty="0" smtClean="0"/>
              <a:t>Louisiana Spirit has been doing this since Katrina which we had several extensions and over 700 employee’s.  </a:t>
            </a:r>
          </a:p>
          <a:p>
            <a:pPr marL="171450" lvl="0" indent="-171450" algn="l" rtl="0">
              <a:spcBef>
                <a:spcPts val="0"/>
              </a:spcBef>
              <a:spcAft>
                <a:spcPts val="0"/>
              </a:spcAft>
              <a:buFont typeface="Arial" panose="020B0604020202020204" pitchFamily="34" charset="0"/>
              <a:buChar char="•"/>
            </a:pPr>
            <a:r>
              <a:rPr lang="en-US" baseline="0" dirty="0" smtClean="0"/>
              <a:t>Our staff provides non-clinical approach and do use clinicians to assist with our program and hire residents from the impacted areas to work for us.  </a:t>
            </a:r>
          </a:p>
          <a:p>
            <a:pPr marL="171450" lvl="0" indent="-171450" algn="l" rtl="0">
              <a:spcBef>
                <a:spcPts val="0"/>
              </a:spcBef>
              <a:spcAft>
                <a:spcPts val="0"/>
              </a:spcAft>
              <a:buFont typeface="Arial" panose="020B0604020202020204" pitchFamily="34" charset="0"/>
              <a:buChar char="•"/>
            </a:pPr>
            <a:r>
              <a:rPr lang="en-US" dirty="0" smtClean="0"/>
              <a:t>Events include tornados, hurricanes, oil spills, pandemics, flooding, etc.  </a:t>
            </a:r>
          </a:p>
          <a:p>
            <a:pPr marL="171450" lvl="0" indent="-171450" algn="l" rtl="0">
              <a:spcBef>
                <a:spcPts val="0"/>
              </a:spcBef>
              <a:spcAft>
                <a:spcPts val="0"/>
              </a:spcAft>
              <a:buFont typeface="Arial" panose="020B0604020202020204" pitchFamily="34" charset="0"/>
              <a:buChar char="•"/>
            </a:pPr>
            <a:r>
              <a:rPr lang="en-US" dirty="0" smtClean="0"/>
              <a:t>Helping</a:t>
            </a:r>
            <a:r>
              <a:rPr lang="en-US" baseline="0" dirty="0" smtClean="0"/>
              <a:t> residents cope through the emotional stressors of recovery and understanding the process of assistance. </a:t>
            </a:r>
          </a:p>
          <a:p>
            <a:pPr marL="171450" lvl="0" indent="-171450" algn="l" rtl="0">
              <a:spcBef>
                <a:spcPts val="0"/>
              </a:spcBef>
              <a:spcAft>
                <a:spcPts val="0"/>
              </a:spcAft>
              <a:buFont typeface="Arial" panose="020B0604020202020204" pitchFamily="34" charset="0"/>
              <a:buChar char="•"/>
            </a:pPr>
            <a:r>
              <a:rPr lang="en-US" baseline="0" dirty="0" smtClean="0"/>
              <a:t>Utilizing behavioral health districts to connect residents to clinics and/or counselors.</a:t>
            </a:r>
          </a:p>
          <a:p>
            <a:pPr marL="171450" lvl="0" indent="-171450" algn="l" rtl="0">
              <a:spcBef>
                <a:spcPts val="0"/>
              </a:spcBef>
              <a:spcAft>
                <a:spcPts val="0"/>
              </a:spcAft>
              <a:buFont typeface="Arial" panose="020B0604020202020204" pitchFamily="34" charset="0"/>
              <a:buChar char="•"/>
            </a:pPr>
            <a:r>
              <a:rPr lang="en-US" baseline="0" dirty="0" smtClean="0"/>
              <a:t>Working closely with first responders to ensure that they understand applications for assistance so they can focus more on recovery efforts in the areas they serve.</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37982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With</a:t>
            </a:r>
            <a:r>
              <a:rPr lang="en-US" baseline="0" dirty="0" smtClean="0"/>
              <a:t> our current funding from the CDC through Bureau of Community Preparedness we are reaching those who experienced </a:t>
            </a:r>
            <a:r>
              <a:rPr lang="en-US" baseline="0" dirty="0" err="1" smtClean="0"/>
              <a:t>loss,stress</a:t>
            </a:r>
            <a:r>
              <a:rPr lang="en-US" baseline="0" dirty="0" smtClean="0"/>
              <a:t>, and temporary and/or permanent un-employment during Covid-19.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50522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Some of the common reactions we have noticed</a:t>
            </a:r>
            <a:r>
              <a:rPr lang="en-US" baseline="0" dirty="0" smtClean="0"/>
              <a:t> with our residents are these.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7698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smtClean="0"/>
              <a:t>Some of the educational services we offer our residents</a:t>
            </a:r>
            <a:r>
              <a:rPr lang="en-US" baseline="0" dirty="0" smtClean="0"/>
              <a:t> are in Presentations and activities to any group.</a:t>
            </a:r>
            <a:endParaRPr lang="en-US" dirty="0" smtClean="0"/>
          </a:p>
          <a:p>
            <a:pPr marL="0" lvl="0" indent="0" algn="l" rtl="0">
              <a:spcBef>
                <a:spcPts val="0"/>
              </a:spcBef>
              <a:spcAft>
                <a:spcPts val="0"/>
              </a:spcAft>
              <a:buNone/>
            </a:pP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6543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Some of the services we offer our residents</a:t>
            </a:r>
            <a:r>
              <a:rPr lang="en-US" baseline="0" dirty="0" smtClean="0"/>
              <a:t> are connection to resources and skills to use in the meantime.</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8296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We also are providing</a:t>
            </a:r>
            <a:r>
              <a:rPr lang="en-US" baseline="0" dirty="0" smtClean="0"/>
              <a:t> free trainings while our grant is in operation.  </a:t>
            </a:r>
          </a:p>
          <a:p>
            <a:pPr marL="0" lvl="0" indent="0" algn="l" rtl="0">
              <a:spcBef>
                <a:spcPts val="0"/>
              </a:spcBef>
              <a:spcAft>
                <a:spcPts val="0"/>
              </a:spcAft>
              <a:buNone/>
            </a:pPr>
            <a:r>
              <a:rPr lang="en-US" baseline="0" dirty="0" smtClean="0"/>
              <a:t>Save the Children is a curriculum series for particular ages (K_1), (2-5), (6-8), (9-12). Created during Katrina due to high numbers of children who were effected.</a:t>
            </a:r>
          </a:p>
          <a:p>
            <a:pPr marL="0" lvl="0" indent="0" algn="l" rtl="0">
              <a:spcBef>
                <a:spcPts val="0"/>
              </a:spcBef>
              <a:spcAft>
                <a:spcPts val="0"/>
              </a:spcAft>
              <a:buNone/>
            </a:pPr>
            <a:r>
              <a:rPr lang="en-US" baseline="0" dirty="0" smtClean="0"/>
              <a:t>MHFA for Children and Adults is a 8 hour course done in one day or in 2 consecutive days.  This course will explain how to help people with mental illness.</a:t>
            </a:r>
          </a:p>
          <a:p>
            <a:pPr marL="0" lvl="0" indent="0" algn="l" rtl="0">
              <a:spcBef>
                <a:spcPts val="0"/>
              </a:spcBef>
              <a:spcAft>
                <a:spcPts val="0"/>
              </a:spcAft>
              <a:buNone/>
            </a:pPr>
            <a:r>
              <a:rPr lang="en-US" baseline="0" dirty="0" smtClean="0"/>
              <a:t>PFA is a 8 hour course that can be done in 8 hours in one day.  Helps those responding to events to help those who are having problems coping.</a:t>
            </a:r>
          </a:p>
          <a:p>
            <a:pPr marL="0" lvl="0" indent="0" algn="l" rtl="0">
              <a:spcBef>
                <a:spcPts val="0"/>
              </a:spcBef>
              <a:spcAft>
                <a:spcPts val="0"/>
              </a:spcAft>
              <a:buNone/>
            </a:pPr>
            <a:r>
              <a:rPr lang="en-US" baseline="0" dirty="0" smtClean="0"/>
              <a:t>SPR is a 2 day training more for those who are providing longer care as in case workers, clinicians and those providing services.</a:t>
            </a:r>
          </a:p>
          <a:p>
            <a:pPr marL="0" lvl="0" indent="0" algn="l" rtl="0">
              <a:spcBef>
                <a:spcPts val="0"/>
              </a:spcBef>
              <a:spcAft>
                <a:spcPts val="0"/>
              </a:spcAft>
              <a:buNone/>
            </a:pP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89518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Let’s experience</a:t>
            </a:r>
            <a:r>
              <a:rPr lang="en-US" baseline="0" dirty="0" smtClean="0"/>
              <a:t> some of what we do and understand how to better care for yourself in disasters.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9932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My wife</a:t>
            </a:r>
            <a:r>
              <a:rPr lang="en-US" baseline="0" dirty="0" smtClean="0"/>
              <a:t> uses retail therapy for her stress.  We all need to be flexible and think outside the box about things to have fun and energize.</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We get so rapped up in what we do that we sometimes forget to</a:t>
            </a:r>
            <a:r>
              <a:rPr lang="en-US" baseline="0" dirty="0" smtClean="0"/>
              <a:t> take care of ourselves.  Just like on a plane, you put your oxygen mask on first before helping others.  You can’t take care of others if you do not take care of yourself.  Simple things can help replenish yourself.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5328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Breathing sounds too simple,</a:t>
            </a:r>
            <a:r>
              <a:rPr lang="en-US" baseline="0" dirty="0" smtClean="0"/>
              <a:t> but has benefits that you may not realize.  Deep breathing produces oxygen and endorphins to help with coping.  It will lower your blood pressure and pulse by just doing 4 deep breathing techniques.  We will try this on next.  Everyone please put your feet flat on the floor and lay your hands in your lap and sit up in your chair.  This will not take long.</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8876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What do you think</a:t>
            </a:r>
            <a:r>
              <a:rPr lang="en-US" baseline="0" dirty="0" smtClean="0"/>
              <a:t> the average amount of sleep should be?  As adults we need 7 or more hours of sleep per night.  That’s the time our body heals and restores.  Having a good environment in your bedroom is important as you see on the screen.  I bring a sound machine and earplugs with me everywhere I go.  Also I use some lavender fragrance to help me calm down after a busy day.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27546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There are great options in Louisiana with food and you can still choose healthy items.  Don’t eat too late and then go to bed right after.  Eat early so that you can digest your food and avoid sugary</a:t>
            </a:r>
            <a:r>
              <a:rPr lang="en-US" baseline="0" dirty="0" smtClean="0"/>
              <a:t> snacks too late.  Drink plenty of water instead of sugary drinks.  Limit caffeine after 1pm along with nicotine and alcohol.</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04554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Exercise can be fun like just going for a  walk around your neighborhood,</a:t>
            </a:r>
            <a:r>
              <a:rPr lang="en-US" baseline="0" dirty="0" smtClean="0"/>
              <a:t> park, or even the mall.  Ride a bike or even dance to your favorite toons.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88535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Active Relaxation is making time for things</a:t>
            </a:r>
            <a:r>
              <a:rPr lang="en-US" baseline="0" dirty="0" smtClean="0"/>
              <a:t> that lift you up.  Prayer/Meditation time, Affirmations to yourself or others, guided meditation, make a  spa in your bathroom with bubbles, music, candles, and scents.  Just be creative and “Just Do It”!  Let’s experience a guided imagery that we produced during Katrina.  This is about 7 minutes long.</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683441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Here is a list of resources that can be used and offered to all</a:t>
            </a:r>
            <a:r>
              <a:rPr lang="en-US" baseline="0" dirty="0" smtClean="0"/>
              <a:t> Louisiana residents.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3190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84596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Are there any questions you have for either of us?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335108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smtClean="0"/>
              <a:t>Please take</a:t>
            </a:r>
            <a:r>
              <a:rPr lang="en-US" baseline="0" dirty="0" smtClean="0"/>
              <a:t> a moment and answer a few questions about our presentations in a short survey.  </a:t>
            </a:r>
            <a:endParaRPr dirty="0"/>
          </a:p>
        </p:txBody>
      </p:sp>
      <p:sp>
        <p:nvSpPr>
          <p:cNvPr id="280" name="Google Shape;2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34440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67"/>
        <p:cNvGrpSpPr/>
        <p:nvPr/>
      </p:nvGrpSpPr>
      <p:grpSpPr>
        <a:xfrm>
          <a:off x="0" y="0"/>
          <a:ext cx="0" cy="0"/>
          <a:chOff x="0" y="0"/>
          <a:chExt cx="0" cy="0"/>
        </a:xfrm>
      </p:grpSpPr>
      <p:sp>
        <p:nvSpPr>
          <p:cNvPr id="68" name="Google Shape;68;p22"/>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2"/>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71" name="Google Shape;71;p22"/>
          <p:cNvSpPr txBox="1">
            <a:spLocks noGrp="1"/>
          </p:cNvSpPr>
          <p:nvPr>
            <p:ph type="body" idx="1"/>
          </p:nvPr>
        </p:nvSpPr>
        <p:spPr>
          <a:xfrm>
            <a:off x="838200" y="1981199"/>
            <a:ext cx="10515600" cy="392114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 name="Google Shape;72;p22"/>
          <p:cNvSpPr txBox="1">
            <a:spLocks noGrp="1"/>
          </p:cNvSpPr>
          <p:nvPr>
            <p:ph type="title"/>
          </p:nvPr>
        </p:nvSpPr>
        <p:spPr>
          <a:xfrm>
            <a:off x="838200" y="730918"/>
            <a:ext cx="10515600" cy="109788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186"/>
        <p:cNvGrpSpPr/>
        <p:nvPr/>
      </p:nvGrpSpPr>
      <p:grpSpPr>
        <a:xfrm>
          <a:off x="0" y="0"/>
          <a:ext cx="0" cy="0"/>
          <a:chOff x="0" y="0"/>
          <a:chExt cx="0" cy="0"/>
        </a:xfrm>
      </p:grpSpPr>
      <p:sp>
        <p:nvSpPr>
          <p:cNvPr id="187" name="Google Shape;187;p35"/>
          <p:cNvSpPr/>
          <p:nvPr/>
        </p:nvSpPr>
        <p:spPr>
          <a:xfrm>
            <a:off x="0" y="6366933"/>
            <a:ext cx="12192000" cy="491067"/>
          </a:xfrm>
          <a:prstGeom prst="rect">
            <a:avLst/>
          </a:prstGeom>
          <a:solidFill>
            <a:srgbClr val="051E4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8" name="Google Shape;188;p35"/>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9" name="Google Shape;189;p35"/>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35"/>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91" name="Google Shape;191;p35"/>
          <p:cNvSpPr txBox="1">
            <a:spLocks noGrp="1"/>
          </p:cNvSpPr>
          <p:nvPr>
            <p:ph type="body" idx="1"/>
          </p:nvPr>
        </p:nvSpPr>
        <p:spPr>
          <a:xfrm>
            <a:off x="838200" y="1981199"/>
            <a:ext cx="10515600" cy="392114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2" name="Google Shape;192;p35"/>
          <p:cNvSpPr/>
          <p:nvPr/>
        </p:nvSpPr>
        <p:spPr>
          <a:xfrm>
            <a:off x="0" y="-29633"/>
            <a:ext cx="12192000" cy="735865"/>
          </a:xfrm>
          <a:prstGeom prst="rect">
            <a:avLst/>
          </a:prstGeom>
          <a:solidFill>
            <a:srgbClr val="051E4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3" name="Google Shape;193;p35"/>
          <p:cNvSpPr txBox="1">
            <a:spLocks noGrp="1"/>
          </p:cNvSpPr>
          <p:nvPr>
            <p:ph type="title"/>
          </p:nvPr>
        </p:nvSpPr>
        <p:spPr>
          <a:xfrm>
            <a:off x="838200" y="730918"/>
            <a:ext cx="10515600" cy="109788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94" name="Google Shape;194;p35"/>
          <p:cNvPicPr preferRelativeResize="0"/>
          <p:nvPr/>
        </p:nvPicPr>
        <p:blipFill rotWithShape="1">
          <a:blip r:embed="rId2">
            <a:alphaModFix/>
          </a:blip>
          <a:srcRect/>
          <a:stretch/>
        </p:blipFill>
        <p:spPr>
          <a:xfrm>
            <a:off x="9129025" y="179425"/>
            <a:ext cx="2768600" cy="3937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195"/>
        <p:cNvGrpSpPr/>
        <p:nvPr/>
      </p:nvGrpSpPr>
      <p:grpSpPr>
        <a:xfrm>
          <a:off x="0" y="0"/>
          <a:ext cx="0" cy="0"/>
          <a:chOff x="0" y="0"/>
          <a:chExt cx="0" cy="0"/>
        </a:xfrm>
      </p:grpSpPr>
      <p:pic>
        <p:nvPicPr>
          <p:cNvPr id="196" name="Google Shape;196;p36"/>
          <p:cNvPicPr preferRelativeResize="0"/>
          <p:nvPr/>
        </p:nvPicPr>
        <p:blipFill rotWithShape="1">
          <a:blip r:embed="rId2">
            <a:alphaModFix/>
          </a:blip>
          <a:srcRect l="20280"/>
          <a:stretch/>
        </p:blipFill>
        <p:spPr>
          <a:xfrm>
            <a:off x="6128232" y="1981200"/>
            <a:ext cx="6063768" cy="4278574"/>
          </a:xfrm>
          <a:prstGeom prst="rect">
            <a:avLst/>
          </a:prstGeom>
          <a:noFill/>
          <a:ln>
            <a:noFill/>
          </a:ln>
        </p:spPr>
      </p:pic>
      <p:sp>
        <p:nvSpPr>
          <p:cNvPr id="197" name="Google Shape;197;p36"/>
          <p:cNvSpPr txBox="1">
            <a:spLocks noGrp="1"/>
          </p:cNvSpPr>
          <p:nvPr>
            <p:ph type="body" idx="1"/>
          </p:nvPr>
        </p:nvSpPr>
        <p:spPr>
          <a:xfrm>
            <a:off x="838200" y="1981199"/>
            <a:ext cx="5290032" cy="427857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 name="Google Shape;198;p36"/>
          <p:cNvSpPr txBox="1">
            <a:spLocks noGrp="1"/>
          </p:cNvSpPr>
          <p:nvPr>
            <p:ph type="body" idx="2"/>
          </p:nvPr>
        </p:nvSpPr>
        <p:spPr>
          <a:xfrm>
            <a:off x="6309815" y="2124502"/>
            <a:ext cx="5718412" cy="394573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2000"/>
              <a:buFont typeface="Calibri"/>
              <a:buNone/>
              <a:defRPr sz="2000">
                <a:solidFill>
                  <a:schemeClr val="lt1"/>
                </a:solidFill>
              </a:defRPr>
            </a:lvl1pPr>
            <a:lvl2pPr marL="914400" lvl="1" indent="-228600" algn="l">
              <a:lnSpc>
                <a:spcPct val="90000"/>
              </a:lnSpc>
              <a:spcBef>
                <a:spcPts val="500"/>
              </a:spcBef>
              <a:spcAft>
                <a:spcPts val="0"/>
              </a:spcAft>
              <a:buClr>
                <a:schemeClr val="dk1"/>
              </a:buClr>
              <a:buSzPts val="2400"/>
              <a:buFont typeface="Calibri"/>
              <a:buNone/>
              <a:defRPr/>
            </a:lvl2pPr>
            <a:lvl3pPr marL="1371600" lvl="2" indent="-228600" algn="l">
              <a:lnSpc>
                <a:spcPct val="90000"/>
              </a:lnSpc>
              <a:spcBef>
                <a:spcPts val="500"/>
              </a:spcBef>
              <a:spcAft>
                <a:spcPts val="0"/>
              </a:spcAft>
              <a:buClr>
                <a:schemeClr val="dk1"/>
              </a:buClr>
              <a:buSzPts val="2000"/>
              <a:buFont typeface="Calibri"/>
              <a:buNone/>
              <a:defRPr/>
            </a:lvl3pPr>
            <a:lvl4pPr marL="1828800" lvl="3" indent="-228600" algn="l">
              <a:lnSpc>
                <a:spcPct val="90000"/>
              </a:lnSpc>
              <a:spcBef>
                <a:spcPts val="500"/>
              </a:spcBef>
              <a:spcAft>
                <a:spcPts val="0"/>
              </a:spcAft>
              <a:buClr>
                <a:schemeClr val="dk1"/>
              </a:buClr>
              <a:buSzPts val="1800"/>
              <a:buFont typeface="Calibri"/>
              <a:buNone/>
              <a:defRPr/>
            </a:lvl4pPr>
            <a:lvl5pPr marL="2286000" lvl="4" indent="-228600" algn="l">
              <a:lnSpc>
                <a:spcPct val="90000"/>
              </a:lnSpc>
              <a:spcBef>
                <a:spcPts val="500"/>
              </a:spcBef>
              <a:spcAft>
                <a:spcPts val="0"/>
              </a:spcAft>
              <a:buClr>
                <a:schemeClr val="dk1"/>
              </a:buClr>
              <a:buSzPts val="1800"/>
              <a:buFont typeface="Calibri"/>
              <a:buNone/>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9" name="Google Shape;199;p36"/>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0" name="Google Shape;200;p36"/>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1" name="Google Shape;201;p3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202" name="Google Shape;202;p36"/>
          <p:cNvSpPr txBox="1">
            <a:spLocks noGrp="1"/>
          </p:cNvSpPr>
          <p:nvPr>
            <p:ph type="title"/>
          </p:nvPr>
        </p:nvSpPr>
        <p:spPr>
          <a:xfrm>
            <a:off x="838200" y="732430"/>
            <a:ext cx="10515600" cy="109637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203"/>
        <p:cNvGrpSpPr/>
        <p:nvPr/>
      </p:nvGrpSpPr>
      <p:grpSpPr>
        <a:xfrm>
          <a:off x="0" y="0"/>
          <a:ext cx="0" cy="0"/>
          <a:chOff x="0" y="0"/>
          <a:chExt cx="0" cy="0"/>
        </a:xfrm>
      </p:grpSpPr>
      <p:sp>
        <p:nvSpPr>
          <p:cNvPr id="204" name="Google Shape;204;p37"/>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5" name="Google Shape;205;p37"/>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6" name="Google Shape;206;p37"/>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207" name="Google Shape;207;p37"/>
          <p:cNvSpPr txBox="1"/>
          <p:nvPr/>
        </p:nvSpPr>
        <p:spPr>
          <a:xfrm>
            <a:off x="-814316" y="1069075"/>
            <a:ext cx="914400" cy="914400"/>
          </a:xfrm>
          <a:prstGeom prst="rect">
            <a:avLst/>
          </a:prstGeom>
          <a:noFill/>
          <a:ln>
            <a:noFill/>
          </a:ln>
        </p:spPr>
        <p:txBody>
          <a:bodyPr spcFirstLastPara="1" wrap="square" lIns="91425" tIns="45700" rIns="91425" bIns="45700" anchor="b" anchorCtr="0">
            <a:norm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08" name="Google Shape;208;p37"/>
          <p:cNvSpPr txBox="1">
            <a:spLocks noGrp="1"/>
          </p:cNvSpPr>
          <p:nvPr>
            <p:ph type="body" idx="1"/>
          </p:nvPr>
        </p:nvSpPr>
        <p:spPr>
          <a:xfrm>
            <a:off x="838200" y="728663"/>
            <a:ext cx="10548938" cy="110013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dk2"/>
              </a:buClr>
              <a:buSzPts val="4400"/>
              <a:buFont typeface="Calibri"/>
              <a:buNone/>
              <a:defRPr sz="4400">
                <a:solidFill>
                  <a:schemeClr val="dk2"/>
                </a:solidFill>
                <a:latin typeface="Calibri"/>
                <a:ea typeface="Calibri"/>
                <a:cs typeface="Calibri"/>
                <a:sym typeface="Calibri"/>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209"/>
        <p:cNvGrpSpPr/>
        <p:nvPr/>
      </p:nvGrpSpPr>
      <p:grpSpPr>
        <a:xfrm>
          <a:off x="0" y="0"/>
          <a:ext cx="0" cy="0"/>
          <a:chOff x="0" y="0"/>
          <a:chExt cx="0" cy="0"/>
        </a:xfrm>
      </p:grpSpPr>
      <p:sp>
        <p:nvSpPr>
          <p:cNvPr id="210" name="Google Shape;210;p38"/>
          <p:cNvSpPr>
            <a:spLocks noGrp="1"/>
          </p:cNvSpPr>
          <p:nvPr>
            <p:ph type="pic" idx="2"/>
          </p:nvPr>
        </p:nvSpPr>
        <p:spPr>
          <a:xfrm>
            <a:off x="5183188" y="1981200"/>
            <a:ext cx="7008812" cy="4367213"/>
          </a:xfrm>
          <a:prstGeom prst="rect">
            <a:avLst/>
          </a:prstGeom>
          <a:noFill/>
          <a:ln>
            <a:noFill/>
          </a:ln>
        </p:spPr>
      </p:sp>
      <p:sp>
        <p:nvSpPr>
          <p:cNvPr id="211" name="Google Shape;211;p38"/>
          <p:cNvSpPr txBox="1">
            <a:spLocks noGrp="1"/>
          </p:cNvSpPr>
          <p:nvPr>
            <p:ph type="title"/>
          </p:nvPr>
        </p:nvSpPr>
        <p:spPr>
          <a:xfrm>
            <a:off x="839788" y="1981200"/>
            <a:ext cx="3932237" cy="109637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2"/>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2" name="Google Shape;212;p38"/>
          <p:cNvSpPr txBox="1">
            <a:spLocks noGrp="1"/>
          </p:cNvSpPr>
          <p:nvPr>
            <p:ph type="body" idx="1"/>
          </p:nvPr>
        </p:nvSpPr>
        <p:spPr>
          <a:xfrm>
            <a:off x="839788" y="3077570"/>
            <a:ext cx="3932237" cy="327877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13" name="Google Shape;213;p38"/>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4" name="Google Shape;214;p38"/>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5" name="Google Shape;215;p38"/>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216" name="Google Shape;216;p38"/>
          <p:cNvSpPr txBox="1">
            <a:spLocks noGrp="1"/>
          </p:cNvSpPr>
          <p:nvPr>
            <p:ph type="body" idx="3"/>
          </p:nvPr>
        </p:nvSpPr>
        <p:spPr>
          <a:xfrm>
            <a:off x="838200" y="728663"/>
            <a:ext cx="10548938" cy="110013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dk2"/>
              </a:buClr>
              <a:buSzPts val="4400"/>
              <a:buFont typeface="Calibri"/>
              <a:buNone/>
              <a:defRPr sz="4400">
                <a:solidFill>
                  <a:schemeClr val="dk2"/>
                </a:solidFill>
                <a:latin typeface="Calibri"/>
                <a:ea typeface="Calibri"/>
                <a:cs typeface="Calibri"/>
                <a:sym typeface="Calibri"/>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17"/>
        <p:cNvGrpSpPr/>
        <p:nvPr/>
      </p:nvGrpSpPr>
      <p:grpSpPr>
        <a:xfrm>
          <a:off x="0" y="0"/>
          <a:ext cx="0" cy="0"/>
          <a:chOff x="0" y="0"/>
          <a:chExt cx="0" cy="0"/>
        </a:xfrm>
      </p:grpSpPr>
      <p:sp>
        <p:nvSpPr>
          <p:cNvPr id="218" name="Google Shape;218;p39"/>
          <p:cNvSpPr txBox="1">
            <a:spLocks noGrp="1"/>
          </p:cNvSpPr>
          <p:nvPr>
            <p:ph type="title"/>
          </p:nvPr>
        </p:nvSpPr>
        <p:spPr>
          <a:xfrm>
            <a:off x="838200" y="730918"/>
            <a:ext cx="10515600" cy="109788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9" name="Google Shape;219;p39"/>
          <p:cNvSpPr txBox="1">
            <a:spLocks noGrp="1"/>
          </p:cNvSpPr>
          <p:nvPr>
            <p:ph type="body" idx="1"/>
          </p:nvPr>
        </p:nvSpPr>
        <p:spPr>
          <a:xfrm rot="5400000">
            <a:off x="3847821" y="-1023028"/>
            <a:ext cx="449635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0" name="Google Shape;220;p39"/>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1" name="Google Shape;221;p39"/>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2" name="Google Shape;222;p39"/>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23"/>
        <p:cNvGrpSpPr/>
        <p:nvPr/>
      </p:nvGrpSpPr>
      <p:grpSpPr>
        <a:xfrm>
          <a:off x="0" y="0"/>
          <a:ext cx="0" cy="0"/>
          <a:chOff x="0" y="0"/>
          <a:chExt cx="0" cy="0"/>
        </a:xfrm>
      </p:grpSpPr>
      <p:sp>
        <p:nvSpPr>
          <p:cNvPr id="224" name="Google Shape;224;p40"/>
          <p:cNvSpPr txBox="1">
            <a:spLocks noGrp="1"/>
          </p:cNvSpPr>
          <p:nvPr>
            <p:ph type="title"/>
          </p:nvPr>
        </p:nvSpPr>
        <p:spPr>
          <a:xfrm rot="5400000">
            <a:off x="7360302" y="2183464"/>
            <a:ext cx="5358097"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5" name="Google Shape;225;p40"/>
          <p:cNvSpPr txBox="1">
            <a:spLocks noGrp="1"/>
          </p:cNvSpPr>
          <p:nvPr>
            <p:ph type="body" idx="1"/>
          </p:nvPr>
        </p:nvSpPr>
        <p:spPr>
          <a:xfrm rot="5400000">
            <a:off x="2026302" y="-369236"/>
            <a:ext cx="5358097"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6" name="Google Shape;226;p40"/>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7" name="Google Shape;227;p40"/>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8" name="Google Shape;228;p40"/>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1_Content with Caption">
  <p:cSld name="1_Content with Caption">
    <p:spTree>
      <p:nvGrpSpPr>
        <p:cNvPr id="1" name="Shape 229"/>
        <p:cNvGrpSpPr/>
        <p:nvPr/>
      </p:nvGrpSpPr>
      <p:grpSpPr>
        <a:xfrm>
          <a:off x="0" y="0"/>
          <a:ext cx="0" cy="0"/>
          <a:chOff x="0" y="0"/>
          <a:chExt cx="0" cy="0"/>
        </a:xfrm>
      </p:grpSpPr>
      <p:sp>
        <p:nvSpPr>
          <p:cNvPr id="230" name="Google Shape;230;p41"/>
          <p:cNvSpPr txBox="1">
            <a:spLocks noGrp="1"/>
          </p:cNvSpPr>
          <p:nvPr>
            <p:ph type="title"/>
          </p:nvPr>
        </p:nvSpPr>
        <p:spPr>
          <a:xfrm>
            <a:off x="839788" y="1981200"/>
            <a:ext cx="3932237" cy="105600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2"/>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1" name="Google Shape;231;p41"/>
          <p:cNvSpPr txBox="1">
            <a:spLocks noGrp="1"/>
          </p:cNvSpPr>
          <p:nvPr>
            <p:ph type="body" idx="1"/>
          </p:nvPr>
        </p:nvSpPr>
        <p:spPr>
          <a:xfrm>
            <a:off x="839788" y="3037204"/>
            <a:ext cx="3932237" cy="32225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32" name="Google Shape;232;p41"/>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3" name="Google Shape;233;p41"/>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4" name="Google Shape;234;p41"/>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graphicFrame>
        <p:nvGraphicFramePr>
          <p:cNvPr id="235" name="Google Shape;235;p41"/>
          <p:cNvGraphicFramePr/>
          <p:nvPr/>
        </p:nvGraphicFramePr>
        <p:xfrm>
          <a:off x="4935940" y="1981200"/>
          <a:ext cx="7033147" cy="4375150"/>
        </p:xfrm>
        <a:graphic>
          <a:graphicData uri="http://schemas.openxmlformats.org/drawingml/2006/chart">
            <c:chart xmlns:c="http://schemas.openxmlformats.org/drawingml/2006/chart" xmlns:r="http://schemas.openxmlformats.org/officeDocument/2006/relationships" r:id="rId2"/>
          </a:graphicData>
        </a:graphic>
      </p:graphicFrame>
      <p:sp>
        <p:nvSpPr>
          <p:cNvPr id="236" name="Google Shape;236;p41"/>
          <p:cNvSpPr txBox="1"/>
          <p:nvPr/>
        </p:nvSpPr>
        <p:spPr>
          <a:xfrm>
            <a:off x="838200" y="732430"/>
            <a:ext cx="10515600" cy="1096370"/>
          </a:xfrm>
          <a:prstGeom prst="rect">
            <a:avLst/>
          </a:prstGeom>
          <a:noFill/>
          <a:ln>
            <a:noFill/>
          </a:ln>
        </p:spPr>
        <p:txBody>
          <a:bodyPr spcFirstLastPara="1" wrap="square" lIns="91425" tIns="45700" rIns="91425" bIns="45700" anchor="ctr" anchorCtr="0">
            <a:normAutofit/>
          </a:bodyPr>
          <a:lstStyle/>
          <a:p>
            <a:pPr marL="0" marR="0" lvl="0" indent="0" algn="l" rtl="0">
              <a:lnSpc>
                <a:spcPct val="90000"/>
              </a:lnSpc>
              <a:spcBef>
                <a:spcPts val="0"/>
              </a:spcBef>
              <a:spcAft>
                <a:spcPts val="0"/>
              </a:spcAft>
              <a:buClr>
                <a:schemeClr val="dk2"/>
              </a:buClr>
              <a:buSzPts val="4400"/>
              <a:buFont typeface="Calibri"/>
              <a:buNone/>
            </a:pPr>
            <a:r>
              <a:rPr lang="en-US" sz="4400">
                <a:solidFill>
                  <a:schemeClr val="dk2"/>
                </a:solidFill>
                <a:latin typeface="Calibri"/>
                <a:ea typeface="Calibri"/>
                <a:cs typeface="Calibri"/>
                <a:sym typeface="Calibri"/>
              </a:rPr>
              <a:t>Click to edit Master title style</a:t>
            </a:r>
            <a:endParaRPr sz="4400">
              <a:solidFill>
                <a:schemeClr val="dk2"/>
              </a:solidFill>
              <a:latin typeface="Calibri"/>
              <a:ea typeface="Calibri"/>
              <a:cs typeface="Calibri"/>
              <a:sym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png"/><Relationship Id="rId5" Type="http://schemas.openxmlformats.org/officeDocument/2006/relationships/slideLayout" Target="../slideLayouts/slideLayout5.xml"/><Relationship Id="rId10"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pic>
        <p:nvPicPr>
          <p:cNvPr id="10" name="Google Shape;10;p16"/>
          <p:cNvPicPr preferRelativeResize="0"/>
          <p:nvPr/>
        </p:nvPicPr>
        <p:blipFill rotWithShape="1">
          <a:blip r:embed="rId10">
            <a:alphaModFix/>
          </a:blip>
          <a:srcRect/>
          <a:stretch/>
        </p:blipFill>
        <p:spPr>
          <a:xfrm flipH="1">
            <a:off x="0" y="6396567"/>
            <a:ext cx="12192000" cy="461433"/>
          </a:xfrm>
          <a:prstGeom prst="rect">
            <a:avLst/>
          </a:prstGeom>
          <a:noFill/>
          <a:ln>
            <a:noFill/>
          </a:ln>
        </p:spPr>
      </p:pic>
      <p:pic>
        <p:nvPicPr>
          <p:cNvPr id="11" name="Google Shape;11;p16"/>
          <p:cNvPicPr preferRelativeResize="0"/>
          <p:nvPr/>
        </p:nvPicPr>
        <p:blipFill rotWithShape="1">
          <a:blip r:embed="rId10">
            <a:alphaModFix/>
          </a:blip>
          <a:srcRect/>
          <a:stretch/>
        </p:blipFill>
        <p:spPr>
          <a:xfrm>
            <a:off x="0" y="-22703"/>
            <a:ext cx="12192000" cy="723900"/>
          </a:xfrm>
          <a:prstGeom prst="rect">
            <a:avLst/>
          </a:prstGeom>
          <a:noFill/>
          <a:ln>
            <a:noFill/>
          </a:ln>
        </p:spPr>
      </p:pic>
      <p:sp>
        <p:nvSpPr>
          <p:cNvPr id="12" name="Google Shape;12;p16"/>
          <p:cNvSpPr txBox="1">
            <a:spLocks noGrp="1"/>
          </p:cNvSpPr>
          <p:nvPr>
            <p:ph type="title"/>
          </p:nvPr>
        </p:nvSpPr>
        <p:spPr>
          <a:xfrm>
            <a:off x="838200" y="730918"/>
            <a:ext cx="10515600" cy="1097882"/>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2"/>
              </a:buClr>
              <a:buSzPts val="4400"/>
              <a:buFont typeface="Calibri"/>
              <a:buNone/>
              <a:defRPr sz="4400" b="0" i="0" u="none" strike="noStrike" cap="none">
                <a:solidFill>
                  <a:schemeClr val="dk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6"/>
          <p:cNvSpPr txBox="1">
            <a:spLocks noGrp="1"/>
          </p:cNvSpPr>
          <p:nvPr>
            <p:ph type="body" idx="1"/>
          </p:nvPr>
        </p:nvSpPr>
        <p:spPr>
          <a:xfrm>
            <a:off x="838200" y="1986593"/>
            <a:ext cx="10515600" cy="449635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4" name="Google Shape;14;p16"/>
          <p:cNvSpPr txBox="1">
            <a:spLocks noGrp="1"/>
          </p:cNvSpPr>
          <p:nvPr>
            <p:ph type="dt" idx="10"/>
          </p:nvPr>
        </p:nvSpPr>
        <p:spPr>
          <a:xfrm>
            <a:off x="838200" y="6438891"/>
            <a:ext cx="990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4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6"/>
          <p:cNvSpPr txBox="1">
            <a:spLocks noGrp="1"/>
          </p:cNvSpPr>
          <p:nvPr>
            <p:ph type="ftr" idx="11"/>
          </p:nvPr>
        </p:nvSpPr>
        <p:spPr>
          <a:xfrm>
            <a:off x="2780558" y="6434341"/>
            <a:ext cx="6595454"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6" name="Google Shape;16;p1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96CED7"/>
                </a:solidFill>
                <a:latin typeface="Calibri"/>
                <a:ea typeface="Calibri"/>
                <a:cs typeface="Calibri"/>
                <a:sym typeface="Calibri"/>
              </a:defRPr>
            </a:lvl1pPr>
            <a:lvl2pPr marL="0" marR="0" lvl="1" indent="0" algn="r" rtl="0">
              <a:spcBef>
                <a:spcPts val="0"/>
              </a:spcBef>
              <a:buNone/>
              <a:defRPr sz="1200" b="0" i="0" u="none" strike="noStrike" cap="none">
                <a:solidFill>
                  <a:srgbClr val="96CED7"/>
                </a:solidFill>
                <a:latin typeface="Calibri"/>
                <a:ea typeface="Calibri"/>
                <a:cs typeface="Calibri"/>
                <a:sym typeface="Calibri"/>
              </a:defRPr>
            </a:lvl2pPr>
            <a:lvl3pPr marL="0" marR="0" lvl="2" indent="0" algn="r" rtl="0">
              <a:spcBef>
                <a:spcPts val="0"/>
              </a:spcBef>
              <a:buNone/>
              <a:defRPr sz="1200" b="0" i="0" u="none" strike="noStrike" cap="none">
                <a:solidFill>
                  <a:srgbClr val="96CED7"/>
                </a:solidFill>
                <a:latin typeface="Calibri"/>
                <a:ea typeface="Calibri"/>
                <a:cs typeface="Calibri"/>
                <a:sym typeface="Calibri"/>
              </a:defRPr>
            </a:lvl3pPr>
            <a:lvl4pPr marL="0" marR="0" lvl="3" indent="0" algn="r" rtl="0">
              <a:spcBef>
                <a:spcPts val="0"/>
              </a:spcBef>
              <a:buNone/>
              <a:defRPr sz="1200" b="0" i="0" u="none" strike="noStrike" cap="none">
                <a:solidFill>
                  <a:srgbClr val="96CED7"/>
                </a:solidFill>
                <a:latin typeface="Calibri"/>
                <a:ea typeface="Calibri"/>
                <a:cs typeface="Calibri"/>
                <a:sym typeface="Calibri"/>
              </a:defRPr>
            </a:lvl4pPr>
            <a:lvl5pPr marL="0" marR="0" lvl="4" indent="0" algn="r" rtl="0">
              <a:spcBef>
                <a:spcPts val="0"/>
              </a:spcBef>
              <a:buNone/>
              <a:defRPr sz="1200" b="0" i="0" u="none" strike="noStrike" cap="none">
                <a:solidFill>
                  <a:srgbClr val="96CED7"/>
                </a:solidFill>
                <a:latin typeface="Calibri"/>
                <a:ea typeface="Calibri"/>
                <a:cs typeface="Calibri"/>
                <a:sym typeface="Calibri"/>
              </a:defRPr>
            </a:lvl5pPr>
            <a:lvl6pPr marL="0" marR="0" lvl="5" indent="0" algn="r" rtl="0">
              <a:spcBef>
                <a:spcPts val="0"/>
              </a:spcBef>
              <a:buNone/>
              <a:defRPr sz="1200" b="0" i="0" u="none" strike="noStrike" cap="none">
                <a:solidFill>
                  <a:srgbClr val="96CED7"/>
                </a:solidFill>
                <a:latin typeface="Calibri"/>
                <a:ea typeface="Calibri"/>
                <a:cs typeface="Calibri"/>
                <a:sym typeface="Calibri"/>
              </a:defRPr>
            </a:lvl6pPr>
            <a:lvl7pPr marL="0" marR="0" lvl="6" indent="0" algn="r" rtl="0">
              <a:spcBef>
                <a:spcPts val="0"/>
              </a:spcBef>
              <a:buNone/>
              <a:defRPr sz="1200" b="0" i="0" u="none" strike="noStrike" cap="none">
                <a:solidFill>
                  <a:srgbClr val="96CED7"/>
                </a:solidFill>
                <a:latin typeface="Calibri"/>
                <a:ea typeface="Calibri"/>
                <a:cs typeface="Calibri"/>
                <a:sym typeface="Calibri"/>
              </a:defRPr>
            </a:lvl7pPr>
            <a:lvl8pPr marL="0" marR="0" lvl="7" indent="0" algn="r" rtl="0">
              <a:spcBef>
                <a:spcPts val="0"/>
              </a:spcBef>
              <a:buNone/>
              <a:defRPr sz="1200" b="0" i="0" u="none" strike="noStrike" cap="none">
                <a:solidFill>
                  <a:srgbClr val="96CED7"/>
                </a:solidFill>
                <a:latin typeface="Calibri"/>
                <a:ea typeface="Calibri"/>
                <a:cs typeface="Calibri"/>
                <a:sym typeface="Calibri"/>
              </a:defRPr>
            </a:lvl8pPr>
            <a:lvl9pPr marL="0" marR="0" lvl="8" indent="0" algn="r" rtl="0">
              <a:spcBef>
                <a:spcPts val="0"/>
              </a:spcBef>
              <a:buNone/>
              <a:defRPr sz="1200" b="0" i="0" u="none" strike="noStrike" cap="none">
                <a:solidFill>
                  <a:srgbClr val="96CED7"/>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pic>
        <p:nvPicPr>
          <p:cNvPr id="17" name="Google Shape;17;p16"/>
          <p:cNvPicPr preferRelativeResize="0"/>
          <p:nvPr/>
        </p:nvPicPr>
        <p:blipFill rotWithShape="1">
          <a:blip r:embed="rId11">
            <a:alphaModFix/>
          </a:blip>
          <a:srcRect/>
          <a:stretch/>
        </p:blipFill>
        <p:spPr>
          <a:xfrm>
            <a:off x="9129025" y="179425"/>
            <a:ext cx="2768600" cy="393700"/>
          </a:xfrm>
          <a:prstGeom prst="rect">
            <a:avLst/>
          </a:prstGeom>
          <a:noFill/>
          <a:ln>
            <a:noFill/>
          </a:ln>
        </p:spPr>
      </p:pic>
      <p:sp>
        <p:nvSpPr>
          <p:cNvPr id="18" name="Google Shape;18;p16"/>
          <p:cNvSpPr txBox="1"/>
          <p:nvPr/>
        </p:nvSpPr>
        <p:spPr>
          <a:xfrm>
            <a:off x="6832979" y="-309349"/>
            <a:ext cx="0" cy="0"/>
          </a:xfrm>
          <a:prstGeom prst="rect">
            <a:avLst/>
          </a:prstGeom>
          <a:noFill/>
          <a:ln>
            <a:noFill/>
          </a:ln>
        </p:spPr>
        <p:txBody>
          <a:bodyPr spcFirstLastPara="1" wrap="square" lIns="91425" tIns="45700" rIns="91425" bIns="45700" anchor="b" anchorCtr="0">
            <a:normAutofit fontScale="25000" lnSpcReduction="20000"/>
          </a:bodyPr>
          <a:lstStyle/>
          <a:p>
            <a:pPr marL="0" marR="0" lvl="0" indent="0" algn="l"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54" r:id="rId1"/>
    <p:sldLayoutId id="2147483667" r:id="rId2"/>
    <p:sldLayoutId id="2147483668" r:id="rId3"/>
    <p:sldLayoutId id="2147483669" r:id="rId4"/>
    <p:sldLayoutId id="2147483670" r:id="rId5"/>
    <p:sldLayoutId id="2147483671" r:id="rId6"/>
    <p:sldLayoutId id="2147483672" r:id="rId7"/>
    <p:sldLayoutId id="2147483673"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152">
          <p15:clr>
            <a:srgbClr val="F26B43"/>
          </p15:clr>
        </p15:guide>
        <p15:guide id="2" orient="horz" pos="1248">
          <p15:clr>
            <a:srgbClr val="F26B43"/>
          </p15:clr>
        </p15:guide>
        <p15:guide id="3" pos="52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comments" Target="../comments/commen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fif"/></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comments" Target="../comments/comment3.xml"/><Relationship Id="rId5" Type="http://schemas.openxmlformats.org/officeDocument/2006/relationships/image" Target="../media/image8.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5.png"/><Relationship Id="rId3" Type="http://schemas.openxmlformats.org/officeDocument/2006/relationships/image" Target="../media/image4.png"/><Relationship Id="rId7" Type="http://schemas.microsoft.com/office/2007/relationships/hdphoto" Target="../media/hdphoto2.wdp"/><Relationship Id="rId12"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0.png"/><Relationship Id="rId11" Type="http://schemas.microsoft.com/office/2007/relationships/hdphoto" Target="../media/hdphoto3.wdp"/><Relationship Id="rId5" Type="http://schemas.microsoft.com/office/2007/relationships/hdphoto" Target="../media/hdphoto1.wdp"/><Relationship Id="rId10" Type="http://schemas.openxmlformats.org/officeDocument/2006/relationships/image" Target="../media/image13.png"/><Relationship Id="rId4" Type="http://schemas.openxmlformats.org/officeDocument/2006/relationships/image" Target="../media/image9.png"/><Relationship Id="rId9" Type="http://schemas.openxmlformats.org/officeDocument/2006/relationships/image" Target="../media/image12.png"/></Relationships>
</file>

<file path=ppt/slides/_rels/slide14.xml.rels><?xml version="1.0" encoding="UTF-8" standalone="yes"?>
<Relationships xmlns="http://schemas.openxmlformats.org/package/2006/relationships"><Relationship Id="rId8" Type="http://schemas.microsoft.com/office/2007/relationships/hdphoto" Target="../media/hdphoto5.wdp"/><Relationship Id="rId13" Type="http://schemas.openxmlformats.org/officeDocument/2006/relationships/image" Target="../media/image22.png"/><Relationship Id="rId3" Type="http://schemas.openxmlformats.org/officeDocument/2006/relationships/image" Target="../media/image4.png"/><Relationship Id="rId7" Type="http://schemas.openxmlformats.org/officeDocument/2006/relationships/image" Target="../media/image18.png"/><Relationship Id="rId12" Type="http://schemas.microsoft.com/office/2007/relationships/hdphoto" Target="../media/hdphoto6.wdp"/><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microsoft.com/office/2007/relationships/hdphoto" Target="../media/hdphoto4.wdp"/><Relationship Id="rId11" Type="http://schemas.openxmlformats.org/officeDocument/2006/relationships/image" Target="../media/image21.png"/><Relationship Id="rId5" Type="http://schemas.openxmlformats.org/officeDocument/2006/relationships/image" Target="../media/image17.png"/><Relationship Id="rId10" Type="http://schemas.openxmlformats.org/officeDocument/2006/relationships/image" Target="../media/image20.png"/><Relationship Id="rId4" Type="http://schemas.openxmlformats.org/officeDocument/2006/relationships/image" Target="../media/image16.png"/><Relationship Id="rId9"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30.png"/><Relationship Id="rId3" Type="http://schemas.openxmlformats.org/officeDocument/2006/relationships/image" Target="../media/image4.png"/><Relationship Id="rId7" Type="http://schemas.openxmlformats.org/officeDocument/2006/relationships/image" Target="../media/image26.png"/><Relationship Id="rId12"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5.png"/><Relationship Id="rId11" Type="http://schemas.openxmlformats.org/officeDocument/2006/relationships/image" Target="../media/image28.png"/><Relationship Id="rId5" Type="http://schemas.openxmlformats.org/officeDocument/2006/relationships/image" Target="../media/image24.png"/><Relationship Id="rId10" Type="http://schemas.microsoft.com/office/2007/relationships/hdphoto" Target="../media/hdphoto8.wdp"/><Relationship Id="rId4" Type="http://schemas.openxmlformats.org/officeDocument/2006/relationships/image" Target="../media/image23.png"/><Relationship Id="rId9"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comments" Target="../comments/comment4.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32.png"/><Relationship Id="rId5" Type="http://schemas.openxmlformats.org/officeDocument/2006/relationships/image" Target="../media/image31.jp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hyperlink" Target="https://988lifeline.or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33.png"/><Relationship Id="rId4" Type="http://schemas.openxmlformats.org/officeDocument/2006/relationships/hyperlink" Target="mailto:LouisianaSpiritInfo@la.gov"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4.jpg"/><Relationship Id="rId7"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microsoft.com/office/2007/relationships/hdphoto" Target="../media/hdphoto9.wdp"/><Relationship Id="rId5" Type="http://schemas.openxmlformats.org/officeDocument/2006/relationships/image" Target="../media/image36.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1001890" y="991945"/>
            <a:ext cx="11089640" cy="5742263"/>
          </a:xfrm>
          <a:prstGeom prst="rect">
            <a:avLst/>
          </a:prstGeom>
          <a:noFill/>
          <a:ln>
            <a:noFill/>
          </a:ln>
        </p:spPr>
        <p:txBody>
          <a:bodyPr spcFirstLastPara="1" wrap="square" lIns="91425" tIns="45700" rIns="91425" bIns="45700" anchor="ctr" anchorCtr="0">
            <a:noAutofit/>
          </a:bodyPr>
          <a:lstStyle/>
          <a:p>
            <a:pPr lvl="0" algn="ctr">
              <a:buSzPts val="4400"/>
            </a:pPr>
            <a:r>
              <a:rPr lang="en-US" sz="7500" dirty="0" smtClean="0">
                <a:solidFill>
                  <a:srgbClr val="13243D"/>
                </a:solidFill>
                <a:latin typeface="Calibri" panose="020F0502020204030204" pitchFamily="34" charset="0"/>
                <a:cs typeface="Calibri" panose="020F0502020204030204" pitchFamily="34" charset="0"/>
              </a:rPr>
              <a:t>Louisiana Spirit</a:t>
            </a:r>
            <a:br>
              <a:rPr lang="en-US" sz="7500" dirty="0" smtClean="0">
                <a:solidFill>
                  <a:srgbClr val="13243D"/>
                </a:solidFill>
                <a:latin typeface="Calibri" panose="020F0502020204030204" pitchFamily="34" charset="0"/>
                <a:cs typeface="Calibri" panose="020F0502020204030204" pitchFamily="34" charset="0"/>
              </a:rPr>
            </a:br>
            <a:r>
              <a:rPr lang="en-US" sz="7500" dirty="0" smtClean="0">
                <a:solidFill>
                  <a:srgbClr val="13243D"/>
                </a:solidFill>
                <a:latin typeface="Calibri" panose="020F0502020204030204" pitchFamily="34" charset="0"/>
                <a:cs typeface="Calibri" panose="020F0502020204030204" pitchFamily="34" charset="0"/>
              </a:rPr>
              <a:t>Crisis Counseling Program</a:t>
            </a:r>
            <a:r>
              <a:rPr lang="en-US" sz="2000" dirty="0" smtClean="0">
                <a:latin typeface="Calibri" panose="020F0502020204030204" pitchFamily="34" charset="0"/>
                <a:cs typeface="Calibri" panose="020F0502020204030204" pitchFamily="34" charset="0"/>
              </a:rPr>
              <a:t/>
            </a:r>
            <a:br>
              <a:rPr lang="en-US" sz="2000" dirty="0" smtClean="0">
                <a:latin typeface="Calibri" panose="020F0502020204030204" pitchFamily="34" charset="0"/>
                <a:cs typeface="Calibri" panose="020F0502020204030204" pitchFamily="34" charset="0"/>
              </a:rPr>
            </a:br>
            <a:r>
              <a:rPr lang="en-US" sz="2000" dirty="0" smtClean="0">
                <a:latin typeface="Calibri" panose="020F0502020204030204" pitchFamily="34" charset="0"/>
                <a:cs typeface="Calibri" panose="020F0502020204030204" pitchFamily="34" charset="0"/>
              </a:rPr>
              <a:t/>
            </a:r>
            <a:br>
              <a:rPr lang="en-US" sz="2000" dirty="0" smtClean="0">
                <a:latin typeface="Calibri" panose="020F0502020204030204" pitchFamily="34" charset="0"/>
                <a:cs typeface="Calibri" panose="020F0502020204030204" pitchFamily="34" charset="0"/>
              </a:rPr>
            </a:br>
            <a:r>
              <a:rPr lang="en-US" dirty="0" smtClean="0">
                <a:latin typeface="Calibri" panose="020F0502020204030204" pitchFamily="34" charset="0"/>
                <a:cs typeface="Calibri" panose="020F0502020204030204" pitchFamily="34" charset="0"/>
              </a:rPr>
              <a:t>Danny Adams, Program Coordinator</a:t>
            </a:r>
            <a:br>
              <a:rPr lang="en-US" dirty="0" smtClean="0">
                <a:latin typeface="Calibri" panose="020F0502020204030204" pitchFamily="34" charset="0"/>
                <a:cs typeface="Calibri" panose="020F0502020204030204" pitchFamily="34" charset="0"/>
              </a:rPr>
            </a:br>
            <a:r>
              <a:rPr lang="en-US" dirty="0" smtClean="0">
                <a:latin typeface="Calibri" panose="020F0502020204030204" pitchFamily="34" charset="0"/>
                <a:cs typeface="Calibri" panose="020F0502020204030204" pitchFamily="34" charset="0"/>
              </a:rPr>
              <a:t>Regina Luckett, Program Manager</a:t>
            </a:r>
            <a:endParaRPr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10" name="Rectangle 9"/>
          <p:cNvSpPr/>
          <p:nvPr/>
        </p:nvSpPr>
        <p:spPr>
          <a:xfrm>
            <a:off x="365597" y="991945"/>
            <a:ext cx="1576641" cy="1924425"/>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73982" y="827121"/>
            <a:ext cx="789578" cy="1131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2" name="Rectangle 11"/>
          <p:cNvSpPr/>
          <p:nvPr/>
        </p:nvSpPr>
        <p:spPr>
          <a:xfrm>
            <a:off x="720947" y="2309904"/>
            <a:ext cx="852350" cy="1153219"/>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4" name="Rectangle 13"/>
          <p:cNvSpPr/>
          <p:nvPr/>
        </p:nvSpPr>
        <p:spPr>
          <a:xfrm>
            <a:off x="441349" y="1095244"/>
            <a:ext cx="712569" cy="1065185"/>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825908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2</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2297588" y="1784382"/>
            <a:ext cx="9493904" cy="4236408"/>
          </a:xfrm>
          <a:prstGeom prst="rect">
            <a:avLst/>
          </a:prstGeom>
          <a:noFill/>
          <a:ln>
            <a:noFill/>
          </a:ln>
        </p:spPr>
        <p:txBody>
          <a:bodyPr spcFirstLastPara="1" wrap="square" lIns="91425" tIns="45700" rIns="91425" bIns="45700" anchor="ctr" anchorCtr="0">
            <a:noAutofit/>
          </a:bodyPr>
          <a:lstStyle/>
          <a:p>
            <a:pPr lvl="0">
              <a:buSzPts val="4400"/>
            </a:pPr>
            <a:r>
              <a:rPr lang="en-US" sz="1600" dirty="0" smtClean="0">
                <a:latin typeface="Calibri" panose="020F0502020204030204" pitchFamily="34" charset="0"/>
                <a:cs typeface="Calibri" panose="020F0502020204030204" pitchFamily="34" charset="0"/>
              </a:rPr>
              <a:t/>
            </a:r>
            <a:br>
              <a:rPr lang="en-US" sz="1600" dirty="0" smtClean="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
            </a:r>
            <a:br>
              <a:rPr lang="en-US" sz="1600" dirty="0">
                <a:latin typeface="Calibri" panose="020F0502020204030204" pitchFamily="34" charset="0"/>
                <a:cs typeface="Calibri" panose="020F0502020204030204" pitchFamily="34" charset="0"/>
              </a:rPr>
            </a:br>
            <a:endParaRPr sz="1600"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2" name="TextBox 1"/>
          <p:cNvSpPr txBox="1"/>
          <p:nvPr/>
        </p:nvSpPr>
        <p:spPr>
          <a:xfrm>
            <a:off x="3541986" y="991945"/>
            <a:ext cx="6785784" cy="707886"/>
          </a:xfrm>
          <a:prstGeom prst="rect">
            <a:avLst/>
          </a:prstGeom>
          <a:noFill/>
        </p:spPr>
        <p:txBody>
          <a:bodyPr wrap="square" rtlCol="0">
            <a:spAutoFit/>
          </a:bodyPr>
          <a:lstStyle/>
          <a:p>
            <a:r>
              <a:rPr lang="en-US" sz="4000" dirty="0" smtClean="0"/>
              <a:t>What is Louisiana Spirit?</a:t>
            </a:r>
            <a:endParaRPr lang="en-US" sz="4000" dirty="0"/>
          </a:p>
        </p:txBody>
      </p:sp>
      <p:sp>
        <p:nvSpPr>
          <p:cNvPr id="13" name="Rectangle 12"/>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7" name="Rectangle 16"/>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 name="TextBox 4"/>
          <p:cNvSpPr txBox="1"/>
          <p:nvPr/>
        </p:nvSpPr>
        <p:spPr>
          <a:xfrm>
            <a:off x="1846968" y="1784383"/>
            <a:ext cx="10209790" cy="4893647"/>
          </a:xfrm>
          <a:prstGeom prst="rect">
            <a:avLst/>
          </a:prstGeom>
          <a:noFill/>
        </p:spPr>
        <p:txBody>
          <a:bodyPr wrap="square" rtlCol="0">
            <a:spAutoFit/>
          </a:bodyPr>
          <a:lstStyle/>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Delivery of crisis counseling and stress management services</a:t>
            </a:r>
          </a:p>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Supported Louisiana residents since Katrina (2005)</a:t>
            </a:r>
          </a:p>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Non-clinical approach utilizing program staff in the communities after disasters</a:t>
            </a:r>
          </a:p>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Natural, man-made and pandemic responses</a:t>
            </a:r>
          </a:p>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Help individuals and groups with understanding the processes after disasters</a:t>
            </a:r>
          </a:p>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Help understand and mitigate stress, recovery options, supports, resources, etc.</a:t>
            </a:r>
          </a:p>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Link residents with behavioral health districts as needed</a:t>
            </a:r>
          </a:p>
          <a:p>
            <a:pPr marL="457200" indent="-457200">
              <a:buFont typeface="Arial" panose="020B0604020202020204" pitchFamily="34" charset="0"/>
              <a:buChar char="•"/>
            </a:pPr>
            <a:r>
              <a:rPr lang="en-US" sz="2600" dirty="0" smtClean="0">
                <a:latin typeface="Calibri" panose="020F0502020204030204" pitchFamily="34" charset="0"/>
                <a:cs typeface="Calibri" panose="020F0502020204030204" pitchFamily="34" charset="0"/>
              </a:rPr>
              <a:t>Help first responders who are assets to our infrastructure</a:t>
            </a:r>
          </a:p>
          <a:p>
            <a:endParaRPr lang="en-US"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386253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3</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720947" y="932213"/>
            <a:ext cx="11089640" cy="5502128"/>
          </a:xfrm>
          <a:prstGeom prst="rect">
            <a:avLst/>
          </a:prstGeom>
          <a:noFill/>
          <a:ln>
            <a:noFill/>
          </a:ln>
        </p:spPr>
        <p:txBody>
          <a:bodyPr spcFirstLastPara="1" wrap="square" lIns="91425" tIns="45700" rIns="91425" bIns="45700" anchor="ctr" anchorCtr="0">
            <a:noAutofit/>
          </a:bodyPr>
          <a:lstStyle/>
          <a:p>
            <a:pPr lvl="0" algn="ctr">
              <a:buSzPts val="4400"/>
            </a:pPr>
            <a:r>
              <a:rPr lang="en-US" sz="1600" dirty="0" smtClean="0">
                <a:latin typeface="Calibri" panose="020F0502020204030204" pitchFamily="34" charset="0"/>
                <a:cs typeface="Calibri" panose="020F0502020204030204" pitchFamily="34" charset="0"/>
              </a:rPr>
              <a:t/>
            </a:r>
            <a:br>
              <a:rPr lang="en-US" sz="1600" dirty="0" smtClean="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
            </a:r>
            <a:br>
              <a:rPr lang="en-US" sz="1600" dirty="0">
                <a:latin typeface="Calibri" panose="020F0502020204030204" pitchFamily="34" charset="0"/>
                <a:cs typeface="Calibri" panose="020F0502020204030204" pitchFamily="34" charset="0"/>
              </a:rPr>
            </a:br>
            <a:endParaRPr sz="1600"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2" name="TextBox 1"/>
          <p:cNvSpPr txBox="1"/>
          <p:nvPr/>
        </p:nvSpPr>
        <p:spPr>
          <a:xfrm>
            <a:off x="3790867" y="808548"/>
            <a:ext cx="6138042" cy="707886"/>
          </a:xfrm>
          <a:prstGeom prst="rect">
            <a:avLst/>
          </a:prstGeom>
          <a:noFill/>
        </p:spPr>
        <p:txBody>
          <a:bodyPr wrap="square" rtlCol="0">
            <a:spAutoFit/>
          </a:bodyPr>
          <a:lstStyle/>
          <a:p>
            <a:r>
              <a:rPr lang="en-US" sz="4000" dirty="0" smtClean="0"/>
              <a:t>Post Covid-19 Effects</a:t>
            </a:r>
            <a:endParaRPr lang="en-US" sz="4000" dirty="0"/>
          </a:p>
        </p:txBody>
      </p:sp>
      <p:sp>
        <p:nvSpPr>
          <p:cNvPr id="7" name="TextBox 6"/>
          <p:cNvSpPr txBox="1"/>
          <p:nvPr/>
        </p:nvSpPr>
        <p:spPr>
          <a:xfrm>
            <a:off x="1814513" y="1493019"/>
            <a:ext cx="10222706" cy="4124206"/>
          </a:xfrm>
          <a:prstGeom prst="rect">
            <a:avLst/>
          </a:prstGeom>
          <a:noFill/>
        </p:spPr>
        <p:txBody>
          <a:bodyPr wrap="square" rtlCol="0">
            <a:spAutoFit/>
          </a:bodyPr>
          <a:lstStyle/>
          <a:p>
            <a:r>
              <a:rPr lang="en-US" sz="2000" dirty="0">
                <a:solidFill>
                  <a:srgbClr val="13243D"/>
                </a:solidFill>
                <a:latin typeface="Calibri" panose="020F0502020204030204" pitchFamily="34" charset="0"/>
                <a:cs typeface="Calibri" panose="020F0502020204030204" pitchFamily="34" charset="0"/>
              </a:rPr>
              <a:t> </a:t>
            </a:r>
          </a:p>
          <a:p>
            <a:r>
              <a:rPr lang="en-US" sz="2600" dirty="0">
                <a:solidFill>
                  <a:srgbClr val="234067"/>
                </a:solidFill>
                <a:latin typeface="Calibri" panose="020F0502020204030204" pitchFamily="34" charset="0"/>
                <a:cs typeface="Calibri" panose="020F0502020204030204" pitchFamily="34" charset="0"/>
              </a:rPr>
              <a:t>The COVID-19 pandemic has led to various challenges affecting individuals </a:t>
            </a:r>
            <a:r>
              <a:rPr lang="en-US" sz="2600" dirty="0" smtClean="0">
                <a:solidFill>
                  <a:srgbClr val="234067"/>
                </a:solidFill>
                <a:latin typeface="Calibri" panose="020F0502020204030204" pitchFamily="34" charset="0"/>
                <a:cs typeface="Calibri" panose="020F0502020204030204" pitchFamily="34" charset="0"/>
              </a:rPr>
              <a:t>in </a:t>
            </a:r>
            <a:r>
              <a:rPr lang="en-US" sz="2600" dirty="0">
                <a:solidFill>
                  <a:srgbClr val="234067"/>
                </a:solidFill>
                <a:latin typeface="Calibri" panose="020F0502020204030204" pitchFamily="34" charset="0"/>
                <a:cs typeface="Calibri" panose="020F0502020204030204" pitchFamily="34" charset="0"/>
              </a:rPr>
              <a:t>Louisiana. The Louisiana Spirit Crisis Counseling Program (CCP) offers services to help with trauma-related stress, burnout, and other post-pandemic consequences. Services include individual and group counseling, educational programs, referrals, and outreach activities, aiming to support vulnerable groups. </a:t>
            </a:r>
            <a:endParaRPr lang="en-US" sz="2600" dirty="0" smtClean="0">
              <a:solidFill>
                <a:srgbClr val="234067"/>
              </a:solidFill>
              <a:latin typeface="Calibri" panose="020F0502020204030204" pitchFamily="34" charset="0"/>
              <a:cs typeface="Calibri" panose="020F0502020204030204" pitchFamily="34" charset="0"/>
            </a:endParaRPr>
          </a:p>
          <a:p>
            <a:endParaRPr lang="en-US" sz="2600" dirty="0">
              <a:solidFill>
                <a:srgbClr val="234067"/>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dirty="0" smtClean="0">
                <a:solidFill>
                  <a:srgbClr val="234067"/>
                </a:solidFill>
                <a:latin typeface="Calibri" panose="020F0502020204030204" pitchFamily="34" charset="0"/>
                <a:cs typeface="Calibri" panose="020F0502020204030204" pitchFamily="34" charset="0"/>
              </a:rPr>
              <a:t>Program administered </a:t>
            </a:r>
            <a:r>
              <a:rPr lang="en-US" sz="2000" dirty="0">
                <a:solidFill>
                  <a:srgbClr val="234067"/>
                </a:solidFill>
                <a:latin typeface="Calibri" panose="020F0502020204030204" pitchFamily="34" charset="0"/>
                <a:cs typeface="Calibri" panose="020F0502020204030204" pitchFamily="34" charset="0"/>
              </a:rPr>
              <a:t>by the Louisiana Department of Health, Office of Behavioral </a:t>
            </a:r>
            <a:r>
              <a:rPr lang="en-US" sz="2000" dirty="0" smtClean="0">
                <a:solidFill>
                  <a:srgbClr val="234067"/>
                </a:solidFill>
                <a:latin typeface="Calibri" panose="020F0502020204030204" pitchFamily="34" charset="0"/>
                <a:cs typeface="Calibri" panose="020F0502020204030204" pitchFamily="34" charset="0"/>
              </a:rPr>
              <a:t>Health</a:t>
            </a:r>
          </a:p>
          <a:p>
            <a:pPr marL="342900" indent="-342900">
              <a:buFont typeface="Arial" panose="020B0604020202020204" pitchFamily="34" charset="0"/>
              <a:buChar char="•"/>
            </a:pPr>
            <a:r>
              <a:rPr lang="en-US" sz="2000" dirty="0" smtClean="0">
                <a:solidFill>
                  <a:srgbClr val="234067"/>
                </a:solidFill>
                <a:latin typeface="Calibri" panose="020F0502020204030204" pitchFamily="34" charset="0"/>
                <a:cs typeface="Calibri" panose="020F0502020204030204" pitchFamily="34" charset="0"/>
              </a:rPr>
              <a:t>In </a:t>
            </a:r>
            <a:r>
              <a:rPr lang="en-US" sz="2000" dirty="0">
                <a:solidFill>
                  <a:srgbClr val="234067"/>
                </a:solidFill>
                <a:latin typeface="Calibri" panose="020F0502020204030204" pitchFamily="34" charset="0"/>
                <a:cs typeface="Calibri" panose="020F0502020204030204" pitchFamily="34" charset="0"/>
              </a:rPr>
              <a:t>collaboration with </a:t>
            </a:r>
            <a:r>
              <a:rPr lang="en-US" sz="2000" dirty="0" smtClean="0">
                <a:solidFill>
                  <a:srgbClr val="234067"/>
                </a:solidFill>
                <a:latin typeface="Calibri" panose="020F0502020204030204" pitchFamily="34" charset="0"/>
                <a:cs typeface="Calibri" panose="020F0502020204030204" pitchFamily="34" charset="0"/>
              </a:rPr>
              <a:t>Office </a:t>
            </a:r>
            <a:r>
              <a:rPr lang="en-US" sz="2000" dirty="0">
                <a:solidFill>
                  <a:srgbClr val="234067"/>
                </a:solidFill>
                <a:latin typeface="Calibri" panose="020F0502020204030204" pitchFamily="34" charset="0"/>
                <a:cs typeface="Calibri" panose="020F0502020204030204" pitchFamily="34" charset="0"/>
              </a:rPr>
              <a:t>of Public Health, Bureau of Community </a:t>
            </a:r>
            <a:r>
              <a:rPr lang="en-US" sz="2000" dirty="0" smtClean="0">
                <a:solidFill>
                  <a:srgbClr val="234067"/>
                </a:solidFill>
                <a:latin typeface="Calibri" panose="020F0502020204030204" pitchFamily="34" charset="0"/>
                <a:cs typeface="Calibri" panose="020F0502020204030204" pitchFamily="34" charset="0"/>
              </a:rPr>
              <a:t>Preparedness </a:t>
            </a:r>
          </a:p>
          <a:p>
            <a:pPr marL="342900" indent="-342900">
              <a:buFont typeface="Arial" panose="020B0604020202020204" pitchFamily="34" charset="0"/>
              <a:buChar char="•"/>
            </a:pPr>
            <a:r>
              <a:rPr lang="en-US" sz="2000" dirty="0" smtClean="0">
                <a:solidFill>
                  <a:srgbClr val="234067"/>
                </a:solidFill>
                <a:latin typeface="Calibri" panose="020F0502020204030204" pitchFamily="34" charset="0"/>
                <a:cs typeface="Calibri" panose="020F0502020204030204" pitchFamily="34" charset="0"/>
              </a:rPr>
              <a:t>Funded </a:t>
            </a:r>
            <a:r>
              <a:rPr lang="en-US" sz="2000" dirty="0">
                <a:solidFill>
                  <a:srgbClr val="234067"/>
                </a:solidFill>
                <a:latin typeface="Calibri" panose="020F0502020204030204" pitchFamily="34" charset="0"/>
                <a:cs typeface="Calibri" panose="020F0502020204030204" pitchFamily="34" charset="0"/>
              </a:rPr>
              <a:t>by the Centers for Disease Control (CDC) Public Health Workforce Infrastructure </a:t>
            </a:r>
            <a:r>
              <a:rPr lang="en-US" sz="2000" dirty="0" smtClean="0">
                <a:solidFill>
                  <a:srgbClr val="234067"/>
                </a:solidFill>
                <a:latin typeface="Calibri" panose="020F0502020204030204" pitchFamily="34" charset="0"/>
                <a:cs typeface="Calibri" panose="020F0502020204030204" pitchFamily="34" charset="0"/>
              </a:rPr>
              <a:t>grant</a:t>
            </a:r>
            <a:endParaRPr lang="en-US" sz="2000" dirty="0">
              <a:solidFill>
                <a:srgbClr val="234067"/>
              </a:solidFill>
              <a:latin typeface="Calibri" panose="020F0502020204030204" pitchFamily="34" charset="0"/>
              <a:cs typeface="Calibri" panose="020F0502020204030204" pitchFamily="34" charset="0"/>
            </a:endParaRPr>
          </a:p>
        </p:txBody>
      </p:sp>
      <p:sp>
        <p:nvSpPr>
          <p:cNvPr id="15" name="Rectangle 14"/>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7" name="Rectangle 16"/>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8" name="Rectangle 17"/>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214896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4</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849534" y="1105319"/>
            <a:ext cx="11089640" cy="5502128"/>
          </a:xfrm>
          <a:prstGeom prst="rect">
            <a:avLst/>
          </a:prstGeom>
          <a:noFill/>
          <a:ln>
            <a:noFill/>
          </a:ln>
        </p:spPr>
        <p:txBody>
          <a:bodyPr spcFirstLastPara="1" wrap="square" lIns="91425" tIns="45700" rIns="91425" bIns="45700" anchor="ctr" anchorCtr="0">
            <a:noAutofit/>
          </a:bodyPr>
          <a:lstStyle/>
          <a:p>
            <a:pPr lvl="0" algn="ctr">
              <a:buSzPts val="4400"/>
            </a:pPr>
            <a:r>
              <a:rPr lang="en-US" sz="2800" dirty="0" smtClean="0">
                <a:latin typeface="Calibri" panose="020F0502020204030204" pitchFamily="34" charset="0"/>
                <a:cs typeface="Calibri" panose="020F0502020204030204" pitchFamily="34" charset="0"/>
              </a:rPr>
              <a:t>Depression and Anxiety</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Isolation</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Loss of Employment</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Financial Insecurity</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Fear of infection</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Individual and Communal Grief</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Uncertain of the Future</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Lost of Documents</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Separated from Family and/or Friends</a:t>
            </a:r>
            <a:r>
              <a:rPr lang="en-US" sz="1600" dirty="0" smtClean="0">
                <a:latin typeface="Calibri" panose="020F0502020204030204" pitchFamily="34" charset="0"/>
                <a:cs typeface="Calibri" panose="020F0502020204030204" pitchFamily="34" charset="0"/>
              </a:rPr>
              <a:t/>
            </a:r>
            <a:br>
              <a:rPr lang="en-US" sz="1600" dirty="0" smtClean="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
            </a:r>
            <a:br>
              <a:rPr lang="en-US" sz="1600" dirty="0">
                <a:latin typeface="Calibri" panose="020F0502020204030204" pitchFamily="34" charset="0"/>
                <a:cs typeface="Calibri" panose="020F0502020204030204" pitchFamily="34" charset="0"/>
              </a:rPr>
            </a:br>
            <a:endParaRPr sz="1600"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2" name="TextBox 1"/>
          <p:cNvSpPr txBox="1"/>
          <p:nvPr/>
        </p:nvSpPr>
        <p:spPr>
          <a:xfrm>
            <a:off x="3371942" y="965412"/>
            <a:ext cx="6138042" cy="707886"/>
          </a:xfrm>
          <a:prstGeom prst="rect">
            <a:avLst/>
          </a:prstGeom>
          <a:noFill/>
        </p:spPr>
        <p:txBody>
          <a:bodyPr wrap="square" rtlCol="0">
            <a:spAutoFit/>
          </a:bodyPr>
          <a:lstStyle/>
          <a:p>
            <a:pPr algn="ctr"/>
            <a:r>
              <a:rPr lang="en-US" sz="4000" dirty="0" smtClean="0"/>
              <a:t>Common Reactions</a:t>
            </a:r>
            <a:endParaRPr lang="en-US" sz="4000" dirty="0"/>
          </a:p>
        </p:txBody>
      </p:sp>
      <p:sp>
        <p:nvSpPr>
          <p:cNvPr id="13" name="Rectangle 12"/>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7" name="Rectangle 16"/>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62336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86"/>
                                        </p:tgtEl>
                                        <p:attrNameLst>
                                          <p:attrName>style.visibility</p:attrName>
                                        </p:attrNameLst>
                                      </p:cBhvr>
                                      <p:to>
                                        <p:strVal val="visible"/>
                                      </p:to>
                                    </p:set>
                                    <p:animEffect transition="in" filter="randombar(horizontal)">
                                      <p:cBhvr>
                                        <p:cTn id="13" dur="500"/>
                                        <p:tgtEl>
                                          <p:spTgt spid="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5</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943736" y="1051199"/>
            <a:ext cx="11089640" cy="5247410"/>
          </a:xfrm>
          <a:prstGeom prst="rect">
            <a:avLst/>
          </a:prstGeom>
          <a:noFill/>
          <a:ln>
            <a:noFill/>
          </a:ln>
        </p:spPr>
        <p:txBody>
          <a:bodyPr spcFirstLastPara="1" wrap="square" lIns="91425" tIns="45700" rIns="91425" bIns="45700" anchor="ctr" anchorCtr="0">
            <a:noAutofit/>
          </a:bodyPr>
          <a:lstStyle/>
          <a:p>
            <a:pPr lvl="0" algn="ctr">
              <a:buSzPts val="4400"/>
            </a:pPr>
            <a:r>
              <a:rPr lang="en-US" sz="4000" dirty="0" smtClean="0">
                <a:solidFill>
                  <a:srgbClr val="13243D"/>
                </a:solidFill>
                <a:latin typeface="+mn-lt"/>
                <a:cs typeface="Calibri" panose="020F0502020204030204" pitchFamily="34" charset="0"/>
              </a:rPr>
              <a:t>Educational Presentations</a:t>
            </a:r>
            <a:br>
              <a:rPr lang="en-US" sz="4000" dirty="0" smtClean="0">
                <a:solidFill>
                  <a:srgbClr val="13243D"/>
                </a:solidFill>
                <a:latin typeface="+mn-lt"/>
                <a:cs typeface="Calibri" panose="020F0502020204030204" pitchFamily="34" charset="0"/>
              </a:rPr>
            </a:br>
            <a:r>
              <a:rPr lang="en-US" sz="4000" dirty="0">
                <a:solidFill>
                  <a:srgbClr val="13243D"/>
                </a:solidFill>
                <a:latin typeface="+mn-lt"/>
                <a:cs typeface="Calibri" panose="020F0502020204030204" pitchFamily="34" charset="0"/>
              </a:rPr>
              <a:t/>
            </a:r>
            <a:br>
              <a:rPr lang="en-US" sz="4000" dirty="0">
                <a:solidFill>
                  <a:srgbClr val="13243D"/>
                </a:solidFill>
                <a:latin typeface="+mn-lt"/>
                <a:cs typeface="Calibri" panose="020F0502020204030204" pitchFamily="34" charset="0"/>
              </a:rPr>
            </a:br>
            <a:r>
              <a:rPr lang="en-US" sz="2800" dirty="0" smtClean="0">
                <a:latin typeface="Calibri" panose="020F0502020204030204" pitchFamily="34" charset="0"/>
                <a:cs typeface="Calibri" panose="020F0502020204030204" pitchFamily="34" charset="0"/>
              </a:rPr>
              <a:t>Dealing with Stress and Burnout</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Work/Life Balance</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Building Resiliency</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Grief and Loss</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Compassion Fatigue</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Copping Skills</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Complex Trauma</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Managing Aggressive Feelings</a:t>
            </a:r>
            <a:br>
              <a:rPr lang="en-US" sz="2800" dirty="0" smtClean="0">
                <a:latin typeface="Calibri" panose="020F0502020204030204" pitchFamily="34" charset="0"/>
                <a:cs typeface="Calibri" panose="020F0502020204030204" pitchFamily="34" charset="0"/>
              </a:rPr>
            </a:br>
            <a:r>
              <a:rPr lang="en-US" sz="2800" dirty="0">
                <a:latin typeface="Calibri" panose="020F0502020204030204" pitchFamily="34" charset="0"/>
                <a:cs typeface="Calibri" panose="020F0502020204030204" pitchFamily="34" charset="0"/>
              </a:rPr>
              <a:t/>
            </a:r>
            <a:br>
              <a:rPr lang="en-US" sz="2800" dirty="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All presentations are adjusted to the needs </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of the organization, and take an average of 20 to 30 minutes.</a:t>
            </a:r>
            <a:br>
              <a:rPr lang="en-US" sz="2800" dirty="0" smtClean="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
            </a:r>
            <a:br>
              <a:rPr lang="en-US" sz="1600" dirty="0">
                <a:latin typeface="Calibri" panose="020F0502020204030204" pitchFamily="34" charset="0"/>
                <a:cs typeface="Calibri" panose="020F0502020204030204" pitchFamily="34" charset="0"/>
              </a:rPr>
            </a:br>
            <a:endParaRPr sz="1600"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13" name="Rectangle 12"/>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7" name="Rectangle 16"/>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345485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86"/>
                                        </p:tgtEl>
                                        <p:attrNameLst>
                                          <p:attrName>style.visibility</p:attrName>
                                        </p:attrNameLst>
                                      </p:cBhvr>
                                      <p:to>
                                        <p:strVal val="visible"/>
                                      </p:to>
                                    </p:set>
                                    <p:animEffect transition="in" filter="fade">
                                      <p:cBhvr>
                                        <p:cTn id="7" dur="1000"/>
                                        <p:tgtEl>
                                          <p:spTgt spid="286"/>
                                        </p:tgtEl>
                                      </p:cBhvr>
                                    </p:animEffect>
                                    <p:anim calcmode="lin" valueType="num">
                                      <p:cBhvr>
                                        <p:cTn id="8" dur="1000" fill="hold"/>
                                        <p:tgtEl>
                                          <p:spTgt spid="286"/>
                                        </p:tgtEl>
                                        <p:attrNameLst>
                                          <p:attrName>ppt_x</p:attrName>
                                        </p:attrNameLst>
                                      </p:cBhvr>
                                      <p:tavLst>
                                        <p:tav tm="0">
                                          <p:val>
                                            <p:strVal val="#ppt_x"/>
                                          </p:val>
                                        </p:tav>
                                        <p:tav tm="100000">
                                          <p:val>
                                            <p:strVal val="#ppt_x"/>
                                          </p:val>
                                        </p:tav>
                                      </p:tavLst>
                                    </p:anim>
                                    <p:anim calcmode="lin" valueType="num">
                                      <p:cBhvr>
                                        <p:cTn id="9" dur="1000" fill="hold"/>
                                        <p:tgtEl>
                                          <p:spTgt spid="28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6</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1107281" y="906714"/>
            <a:ext cx="10684211" cy="5502128"/>
          </a:xfrm>
          <a:prstGeom prst="rect">
            <a:avLst/>
          </a:prstGeom>
          <a:noFill/>
          <a:ln>
            <a:noFill/>
          </a:ln>
        </p:spPr>
        <p:txBody>
          <a:bodyPr spcFirstLastPara="1" wrap="square" lIns="91425" tIns="45700" rIns="91425" bIns="45700" anchor="ctr" anchorCtr="0">
            <a:noAutofit/>
          </a:bodyPr>
          <a:lstStyle/>
          <a:p>
            <a:pPr lvl="0" algn="ctr">
              <a:buSzPts val="4400"/>
            </a:pPr>
            <a:r>
              <a:rPr lang="en-US" sz="4000" dirty="0" smtClean="0">
                <a:solidFill>
                  <a:srgbClr val="13243D"/>
                </a:solidFill>
                <a:latin typeface="+mn-lt"/>
                <a:cs typeface="Calibri" panose="020F0502020204030204" pitchFamily="34" charset="0"/>
              </a:rPr>
              <a:t>Services</a:t>
            </a:r>
            <a:r>
              <a:rPr lang="en-US" sz="2000" dirty="0" smtClean="0">
                <a:latin typeface="Calibri" panose="020F0502020204030204" pitchFamily="34" charset="0"/>
                <a:cs typeface="Calibri" panose="020F0502020204030204" pitchFamily="34" charset="0"/>
              </a:rPr>
              <a:t/>
            </a:r>
            <a:br>
              <a:rPr lang="en-US" sz="2000" dirty="0" smtClean="0">
                <a:latin typeface="Calibri" panose="020F0502020204030204" pitchFamily="34" charset="0"/>
                <a:cs typeface="Calibri" panose="020F0502020204030204" pitchFamily="34" charset="0"/>
              </a:rPr>
            </a:br>
            <a:r>
              <a:rPr lang="en-US" sz="2000" dirty="0">
                <a:latin typeface="Calibri" panose="020F0502020204030204" pitchFamily="34" charset="0"/>
                <a:cs typeface="Calibri" panose="020F0502020204030204" pitchFamily="34" charset="0"/>
              </a:rPr>
              <a:t/>
            </a:r>
            <a:br>
              <a:rPr lang="en-US" sz="2000" dirty="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Individual and group crisis counseling</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Basic supportive or educational contact</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Community networking</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Resource Linkage and resources</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Save The Children (Helping Children Cope in Crisis)</a:t>
            </a:r>
            <a:br>
              <a:rPr lang="en-US" sz="2800" dirty="0" smtClean="0">
                <a:latin typeface="Calibri" panose="020F0502020204030204" pitchFamily="34" charset="0"/>
                <a:cs typeface="Calibri" panose="020F0502020204030204" pitchFamily="34" charset="0"/>
              </a:rPr>
            </a:br>
            <a:r>
              <a:rPr lang="en-US" sz="2800" dirty="0">
                <a:latin typeface="Calibri" panose="020F0502020204030204" pitchFamily="34" charset="0"/>
                <a:cs typeface="Calibri" panose="020F0502020204030204" pitchFamily="34" charset="0"/>
              </a:rPr>
              <a:t/>
            </a:r>
            <a:br>
              <a:rPr lang="en-US" sz="2800" dirty="0">
                <a:latin typeface="Calibri" panose="020F0502020204030204" pitchFamily="34" charset="0"/>
                <a:cs typeface="Calibri" panose="020F0502020204030204" pitchFamily="34" charset="0"/>
              </a:rPr>
            </a:br>
            <a:r>
              <a:rPr lang="en-US" sz="2400" dirty="0" smtClean="0">
                <a:latin typeface="Calibri" panose="020F0502020204030204" pitchFamily="34" charset="0"/>
                <a:cs typeface="Calibri" panose="020F0502020204030204" pitchFamily="34" charset="0"/>
              </a:rPr>
              <a:t>Assisting residents impacted by events to find positive coping skills.  </a:t>
            </a:r>
            <a:br>
              <a:rPr lang="en-US" sz="2400" dirty="0" smtClean="0">
                <a:latin typeface="Calibri" panose="020F0502020204030204" pitchFamily="34" charset="0"/>
                <a:cs typeface="Calibri" panose="020F0502020204030204" pitchFamily="34" charset="0"/>
              </a:rPr>
            </a:br>
            <a:r>
              <a:rPr lang="en-US" sz="2400" dirty="0" smtClean="0">
                <a:latin typeface="Calibri" panose="020F0502020204030204" pitchFamily="34" charset="0"/>
                <a:cs typeface="Calibri" panose="020F0502020204030204" pitchFamily="34" charset="0"/>
              </a:rPr>
              <a:t>Residents are sometimes overwhelmed by the challenges of events. </a:t>
            </a:r>
            <a:br>
              <a:rPr lang="en-US" sz="2400" dirty="0" smtClean="0">
                <a:latin typeface="Calibri" panose="020F0502020204030204" pitchFamily="34" charset="0"/>
                <a:cs typeface="Calibri" panose="020F0502020204030204" pitchFamily="34" charset="0"/>
              </a:rPr>
            </a:br>
            <a:r>
              <a:rPr lang="en-US" sz="2400" dirty="0" smtClean="0">
                <a:latin typeface="Calibri" panose="020F0502020204030204" pitchFamily="34" charset="0"/>
                <a:cs typeface="Calibri" panose="020F0502020204030204" pitchFamily="34" charset="0"/>
              </a:rPr>
              <a:t>Assisting by establishing a relationship that builds on their existing skills. </a:t>
            </a:r>
            <a:br>
              <a:rPr lang="en-US" sz="2400" dirty="0" smtClean="0">
                <a:latin typeface="Calibri" panose="020F0502020204030204" pitchFamily="34" charset="0"/>
                <a:cs typeface="Calibri" panose="020F0502020204030204" pitchFamily="34" charset="0"/>
              </a:rPr>
            </a:br>
            <a:r>
              <a:rPr lang="en-US" sz="2400" dirty="0" smtClean="0">
                <a:latin typeface="Calibri" panose="020F0502020204030204" pitchFamily="34" charset="0"/>
                <a:cs typeface="Calibri" panose="020F0502020204030204" pitchFamily="34" charset="0"/>
              </a:rPr>
              <a:t>Our goal is to help the residents of Louisiana to become more resilient.</a:t>
            </a:r>
            <a:br>
              <a:rPr lang="en-US" sz="2400" dirty="0" smtClean="0">
                <a:latin typeface="Calibri" panose="020F0502020204030204" pitchFamily="34" charset="0"/>
                <a:cs typeface="Calibri" panose="020F0502020204030204" pitchFamily="34" charset="0"/>
              </a:rPr>
            </a:br>
            <a:r>
              <a:rPr lang="en-US" sz="2000" b="1" u="sng" dirty="0" smtClean="0">
                <a:latin typeface="Calibri" panose="020F0502020204030204" pitchFamily="34" charset="0"/>
                <a:cs typeface="Calibri" panose="020F0502020204030204" pitchFamily="34" charset="0"/>
              </a:rPr>
              <a:t/>
            </a:r>
            <a:br>
              <a:rPr lang="en-US" sz="2000" b="1" u="sng" dirty="0" smtClean="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
            </a:r>
            <a:br>
              <a:rPr lang="en-US" sz="1600" dirty="0">
                <a:latin typeface="Calibri" panose="020F0502020204030204" pitchFamily="34" charset="0"/>
                <a:cs typeface="Calibri" panose="020F0502020204030204" pitchFamily="34" charset="0"/>
              </a:rPr>
            </a:br>
            <a:endParaRPr sz="1600"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13" name="Rectangle 12"/>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7" name="Rectangle 16"/>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065512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86"/>
                                        </p:tgtEl>
                                        <p:attrNameLst>
                                          <p:attrName>style.visibility</p:attrName>
                                        </p:attrNameLst>
                                      </p:cBhvr>
                                      <p:to>
                                        <p:strVal val="visible"/>
                                      </p:to>
                                    </p:set>
                                    <p:animEffect transition="in" filter="fade">
                                      <p:cBhvr>
                                        <p:cTn id="7" dur="1000"/>
                                        <p:tgtEl>
                                          <p:spTgt spid="286"/>
                                        </p:tgtEl>
                                      </p:cBhvr>
                                    </p:animEffect>
                                    <p:anim calcmode="lin" valueType="num">
                                      <p:cBhvr>
                                        <p:cTn id="8" dur="1000" fill="hold"/>
                                        <p:tgtEl>
                                          <p:spTgt spid="286"/>
                                        </p:tgtEl>
                                        <p:attrNameLst>
                                          <p:attrName>ppt_x</p:attrName>
                                        </p:attrNameLst>
                                      </p:cBhvr>
                                      <p:tavLst>
                                        <p:tav tm="0">
                                          <p:val>
                                            <p:strVal val="#ppt_x"/>
                                          </p:val>
                                        </p:tav>
                                        <p:tav tm="100000">
                                          <p:val>
                                            <p:strVal val="#ppt_x"/>
                                          </p:val>
                                        </p:tav>
                                      </p:tavLst>
                                    </p:anim>
                                    <p:anim calcmode="lin" valueType="num">
                                      <p:cBhvr>
                                        <p:cTn id="9" dur="1000" fill="hold"/>
                                        <p:tgtEl>
                                          <p:spTgt spid="28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7</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1300162" y="932213"/>
            <a:ext cx="10491329" cy="5502128"/>
          </a:xfrm>
          <a:prstGeom prst="rect">
            <a:avLst/>
          </a:prstGeom>
          <a:noFill/>
          <a:ln>
            <a:noFill/>
          </a:ln>
        </p:spPr>
        <p:txBody>
          <a:bodyPr spcFirstLastPara="1" wrap="square" lIns="91425" tIns="45700" rIns="91425" bIns="45700" anchor="ctr" anchorCtr="0">
            <a:noAutofit/>
          </a:bodyPr>
          <a:lstStyle/>
          <a:p>
            <a:pPr lvl="0" algn="ctr">
              <a:buSzPts val="4400"/>
            </a:pPr>
            <a:r>
              <a:rPr lang="en-US" sz="4000" dirty="0" smtClean="0">
                <a:solidFill>
                  <a:srgbClr val="13243D"/>
                </a:solidFill>
                <a:latin typeface="+mn-lt"/>
                <a:cs typeface="Calibri" panose="020F0502020204030204" pitchFamily="34" charset="0"/>
              </a:rPr>
              <a:t>Best Practices Trainings Available</a:t>
            </a:r>
            <a:br>
              <a:rPr lang="en-US" sz="4000" dirty="0" smtClean="0">
                <a:solidFill>
                  <a:srgbClr val="13243D"/>
                </a:solidFill>
                <a:latin typeface="+mn-lt"/>
                <a:cs typeface="Calibri" panose="020F0502020204030204" pitchFamily="34" charset="0"/>
              </a:rPr>
            </a:br>
            <a:r>
              <a:rPr lang="en-US" sz="2800" dirty="0">
                <a:latin typeface="+mn-lt"/>
                <a:cs typeface="Calibri" panose="020F0502020204030204" pitchFamily="34" charset="0"/>
              </a:rPr>
              <a:t/>
            </a:r>
            <a:br>
              <a:rPr lang="en-US" sz="2800" dirty="0">
                <a:latin typeface="+mn-lt"/>
                <a:cs typeface="Calibri" panose="020F0502020204030204" pitchFamily="34" charset="0"/>
              </a:rPr>
            </a:br>
            <a:r>
              <a:rPr lang="en-US" sz="2800" dirty="0" smtClean="0">
                <a:latin typeface="Calibri" panose="020F0502020204030204" pitchFamily="34" charset="0"/>
                <a:cs typeface="Calibri" panose="020F0502020204030204" pitchFamily="34" charset="0"/>
              </a:rPr>
              <a:t>Save </a:t>
            </a:r>
            <a:r>
              <a:rPr lang="en-US" sz="2800" dirty="0">
                <a:latin typeface="Calibri" panose="020F0502020204030204" pitchFamily="34" charset="0"/>
                <a:cs typeface="Calibri" panose="020F0502020204030204" pitchFamily="34" charset="0"/>
              </a:rPr>
              <a:t>The </a:t>
            </a:r>
            <a:r>
              <a:rPr lang="en-US" sz="2800" dirty="0" smtClean="0">
                <a:latin typeface="Calibri" panose="020F0502020204030204" pitchFamily="34" charset="0"/>
                <a:cs typeface="Calibri" panose="020F0502020204030204" pitchFamily="34" charset="0"/>
              </a:rPr>
              <a:t>Children (Journey of Hope)</a:t>
            </a:r>
            <a:r>
              <a:rPr lang="en-US" sz="2800" dirty="0">
                <a:latin typeface="Calibri" panose="020F0502020204030204" pitchFamily="34" charset="0"/>
                <a:cs typeface="Calibri" panose="020F0502020204030204" pitchFamily="34" charset="0"/>
              </a:rPr>
              <a:t/>
            </a:r>
            <a:br>
              <a:rPr lang="en-US" sz="2800" dirty="0">
                <a:latin typeface="Calibri" panose="020F0502020204030204" pitchFamily="34" charset="0"/>
                <a:cs typeface="Calibri" panose="020F0502020204030204" pitchFamily="34" charset="0"/>
              </a:rPr>
            </a:br>
            <a:r>
              <a:rPr lang="en-US" sz="2800" dirty="0">
                <a:latin typeface="Calibri" panose="020F0502020204030204" pitchFamily="34" charset="0"/>
                <a:cs typeface="Calibri" panose="020F0502020204030204" pitchFamily="34" charset="0"/>
              </a:rPr>
              <a:t>Mental Health First Aid (Adults and Children)</a:t>
            </a:r>
            <a:r>
              <a:rPr lang="en-US" sz="2800" dirty="0" smtClean="0">
                <a:latin typeface="Calibri" panose="020F0502020204030204" pitchFamily="34" charset="0"/>
                <a:cs typeface="Calibri" panose="020F0502020204030204" pitchFamily="34" charset="0"/>
              </a:rPr>
              <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Psychological First Aid (PFA)</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Skills for Psychological Recovery (SPR)</a:t>
            </a:r>
            <a:br>
              <a:rPr lang="en-US" sz="2800" dirty="0" smtClean="0">
                <a:latin typeface="Calibri" panose="020F0502020204030204" pitchFamily="34" charset="0"/>
                <a:cs typeface="Calibri" panose="020F0502020204030204" pitchFamily="34" charset="0"/>
              </a:rPr>
            </a:br>
            <a:r>
              <a:rPr lang="en-US" sz="2800" dirty="0">
                <a:latin typeface="Calibri" panose="020F0502020204030204" pitchFamily="34" charset="0"/>
                <a:cs typeface="Calibri" panose="020F0502020204030204" pitchFamily="34" charset="0"/>
              </a:rPr>
              <a:t/>
            </a:r>
            <a:br>
              <a:rPr lang="en-US" sz="2800" dirty="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We provide best practices trainings to help build resilience, especially for those who are responders to events. </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These skills help individuals manage emotions at shelters, </a:t>
            </a:r>
            <a:br>
              <a:rPr lang="en-US" sz="2800" dirty="0" smtClean="0">
                <a:latin typeface="Calibri" panose="020F0502020204030204" pitchFamily="34" charset="0"/>
                <a:cs typeface="Calibri" panose="020F0502020204030204" pitchFamily="34" charset="0"/>
              </a:rPr>
            </a:br>
            <a:r>
              <a:rPr lang="en-US" sz="2800" dirty="0" smtClean="0">
                <a:latin typeface="Calibri" panose="020F0502020204030204" pitchFamily="34" charset="0"/>
                <a:cs typeface="Calibri" panose="020F0502020204030204" pitchFamily="34" charset="0"/>
              </a:rPr>
              <a:t>triage and transportation.</a:t>
            </a:r>
            <a:br>
              <a:rPr lang="en-US" sz="2800" dirty="0" smtClean="0">
                <a:latin typeface="Calibri" panose="020F0502020204030204" pitchFamily="34" charset="0"/>
                <a:cs typeface="Calibri" panose="020F0502020204030204" pitchFamily="34" charset="0"/>
              </a:rPr>
            </a:br>
            <a:r>
              <a:rPr lang="en-US" sz="1600" dirty="0" smtClean="0">
                <a:latin typeface="Calibri" panose="020F0502020204030204" pitchFamily="34" charset="0"/>
                <a:cs typeface="Calibri" panose="020F0502020204030204" pitchFamily="34" charset="0"/>
              </a:rPr>
              <a:t/>
            </a:r>
            <a:br>
              <a:rPr lang="en-US" sz="1600" dirty="0" smtClean="0">
                <a:latin typeface="Calibri" panose="020F0502020204030204" pitchFamily="34" charset="0"/>
                <a:cs typeface="Calibri" panose="020F0502020204030204" pitchFamily="34" charset="0"/>
              </a:rPr>
            </a:br>
            <a:r>
              <a:rPr lang="en-US" sz="1600" dirty="0" smtClean="0">
                <a:latin typeface="Calibri" panose="020F0502020204030204" pitchFamily="34" charset="0"/>
                <a:cs typeface="Calibri" panose="020F0502020204030204" pitchFamily="34" charset="0"/>
              </a:rPr>
              <a:t/>
            </a:r>
            <a:br>
              <a:rPr lang="en-US" sz="1600" dirty="0" smtClean="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
            </a:r>
            <a:br>
              <a:rPr lang="en-US" sz="1600" dirty="0">
                <a:latin typeface="Calibri" panose="020F0502020204030204" pitchFamily="34" charset="0"/>
                <a:cs typeface="Calibri" panose="020F0502020204030204" pitchFamily="34" charset="0"/>
              </a:rPr>
            </a:br>
            <a:endParaRPr sz="1600"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13" name="Rectangle 12"/>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7" name="Rectangle 16"/>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3467105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86"/>
                                        </p:tgtEl>
                                        <p:attrNameLst>
                                          <p:attrName>style.visibility</p:attrName>
                                        </p:attrNameLst>
                                      </p:cBhvr>
                                      <p:to>
                                        <p:strVal val="visible"/>
                                      </p:to>
                                    </p:set>
                                    <p:animEffect transition="in" filter="fade">
                                      <p:cBhvr>
                                        <p:cTn id="7" dur="1000"/>
                                        <p:tgtEl>
                                          <p:spTgt spid="286"/>
                                        </p:tgtEl>
                                      </p:cBhvr>
                                    </p:animEffect>
                                    <p:anim calcmode="lin" valueType="num">
                                      <p:cBhvr>
                                        <p:cTn id="8" dur="1000" fill="hold"/>
                                        <p:tgtEl>
                                          <p:spTgt spid="286"/>
                                        </p:tgtEl>
                                        <p:attrNameLst>
                                          <p:attrName>ppt_x</p:attrName>
                                        </p:attrNameLst>
                                      </p:cBhvr>
                                      <p:tavLst>
                                        <p:tav tm="0">
                                          <p:val>
                                            <p:strVal val="#ppt_x"/>
                                          </p:val>
                                        </p:tav>
                                        <p:tav tm="100000">
                                          <p:val>
                                            <p:strVal val="#ppt_x"/>
                                          </p:val>
                                        </p:tav>
                                      </p:tavLst>
                                    </p:anim>
                                    <p:anim calcmode="lin" valueType="num">
                                      <p:cBhvr>
                                        <p:cTn id="9" dur="1000" fill="hold"/>
                                        <p:tgtEl>
                                          <p:spTgt spid="28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8</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943736" y="1685530"/>
            <a:ext cx="11089640" cy="2978117"/>
          </a:xfrm>
          <a:prstGeom prst="rect">
            <a:avLst/>
          </a:prstGeom>
          <a:noFill/>
          <a:ln>
            <a:noFill/>
          </a:ln>
        </p:spPr>
        <p:txBody>
          <a:bodyPr spcFirstLastPara="1" wrap="square" lIns="91425" tIns="45700" rIns="91425" bIns="45700" anchor="ctr" anchorCtr="0">
            <a:noAutofit/>
          </a:bodyPr>
          <a:lstStyle/>
          <a:p>
            <a:pPr lvl="0" algn="ctr">
              <a:buSzPts val="4400"/>
            </a:pPr>
            <a:r>
              <a:rPr lang="en-US" sz="7500" dirty="0"/>
              <a:t>Conquering Stress Management </a:t>
            </a:r>
            <a:r>
              <a:rPr lang="en-US" sz="7500" dirty="0" smtClean="0"/>
              <a:t/>
            </a:r>
            <a:br>
              <a:rPr lang="en-US" sz="7500" dirty="0" smtClean="0"/>
            </a:br>
            <a:r>
              <a:rPr lang="en-US" sz="7500" dirty="0" smtClean="0"/>
              <a:t>through </a:t>
            </a:r>
            <a:r>
              <a:rPr lang="en-US" sz="7500" dirty="0"/>
              <a:t>Self-Care </a:t>
            </a:r>
            <a:endParaRPr sz="7500" dirty="0">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953505"/>
            <a:ext cx="2163560" cy="1671842"/>
          </a:xfrm>
          <a:prstGeom prst="rect">
            <a:avLst/>
          </a:prstGeom>
        </p:spPr>
      </p:pic>
      <p:sp>
        <p:nvSpPr>
          <p:cNvPr id="13" name="Rectangle 12"/>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7" name="Rectangle 16"/>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30698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86"/>
                                        </p:tgtEl>
                                        <p:attrNameLst>
                                          <p:attrName>style.visibility</p:attrName>
                                        </p:attrNameLst>
                                      </p:cBhvr>
                                      <p:to>
                                        <p:strVal val="visible"/>
                                      </p:to>
                                    </p:set>
                                    <p:anim calcmode="lin" valueType="num">
                                      <p:cBhvr>
                                        <p:cTn id="7" dur="1000" fill="hold"/>
                                        <p:tgtEl>
                                          <p:spTgt spid="286"/>
                                        </p:tgtEl>
                                        <p:attrNameLst>
                                          <p:attrName>ppt_w</p:attrName>
                                        </p:attrNameLst>
                                      </p:cBhvr>
                                      <p:tavLst>
                                        <p:tav tm="0">
                                          <p:val>
                                            <p:fltVal val="0"/>
                                          </p:val>
                                        </p:tav>
                                        <p:tav tm="100000">
                                          <p:val>
                                            <p:strVal val="#ppt_w"/>
                                          </p:val>
                                        </p:tav>
                                      </p:tavLst>
                                    </p:anim>
                                    <p:anim calcmode="lin" valueType="num">
                                      <p:cBhvr>
                                        <p:cTn id="8" dur="1000" fill="hold"/>
                                        <p:tgtEl>
                                          <p:spTgt spid="286"/>
                                        </p:tgtEl>
                                        <p:attrNameLst>
                                          <p:attrName>ppt_h</p:attrName>
                                        </p:attrNameLst>
                                      </p:cBhvr>
                                      <p:tavLst>
                                        <p:tav tm="0">
                                          <p:val>
                                            <p:fltVal val="0"/>
                                          </p:val>
                                        </p:tav>
                                        <p:tav tm="100000">
                                          <p:val>
                                            <p:strVal val="#ppt_h"/>
                                          </p:val>
                                        </p:tav>
                                      </p:tavLst>
                                    </p:anim>
                                    <p:anim calcmode="lin" valueType="num">
                                      <p:cBhvr>
                                        <p:cTn id="9" dur="1000" fill="hold"/>
                                        <p:tgtEl>
                                          <p:spTgt spid="286"/>
                                        </p:tgtEl>
                                        <p:attrNameLst>
                                          <p:attrName>style.rotation</p:attrName>
                                        </p:attrNameLst>
                                      </p:cBhvr>
                                      <p:tavLst>
                                        <p:tav tm="0">
                                          <p:val>
                                            <p:fltVal val="90"/>
                                          </p:val>
                                        </p:tav>
                                        <p:tav tm="100000">
                                          <p:val>
                                            <p:fltVal val="0"/>
                                          </p:val>
                                        </p:tav>
                                      </p:tavLst>
                                    </p:anim>
                                    <p:animEffect transition="in" filter="fade">
                                      <p:cBhvr>
                                        <p:cTn id="10" dur="1000"/>
                                        <p:tgtEl>
                                          <p:spTgt spid="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17" name="Rectangle 16"/>
          <p:cNvSpPr/>
          <p:nvPr/>
        </p:nvSpPr>
        <p:spPr>
          <a:xfrm>
            <a:off x="1807710" y="907507"/>
            <a:ext cx="3518667"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9</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4046161" y="2929402"/>
            <a:ext cx="6131560" cy="1097882"/>
          </a:xfrm>
          <a:prstGeom prst="rect">
            <a:avLst/>
          </a:prstGeom>
          <a:noFill/>
          <a:ln>
            <a:noFill/>
          </a:ln>
        </p:spPr>
        <p:txBody>
          <a:bodyPr spcFirstLastPara="1" wrap="square" lIns="91425" tIns="45700" rIns="91425" bIns="45700" anchor="ctr" anchorCtr="0">
            <a:normAutofit fontScale="90000"/>
          </a:bodyPr>
          <a:lstStyle/>
          <a:p>
            <a:pPr lvl="0" algn="ctr">
              <a:spcBef>
                <a:spcPts val="1200"/>
              </a:spcBef>
              <a:spcAft>
                <a:spcPts val="1200"/>
              </a:spcAft>
              <a:buSzPts val="4400"/>
            </a:pPr>
            <a:r>
              <a:rPr lang="en-US" b="1" u="sng" dirty="0" smtClean="0">
                <a:solidFill>
                  <a:srgbClr val="13243D"/>
                </a:solidFill>
              </a:rPr>
              <a:t>Examples:</a:t>
            </a:r>
            <a:r>
              <a:rPr lang="en-US" b="1" dirty="0" smtClean="0"/>
              <a:t/>
            </a:r>
            <a:br>
              <a:rPr lang="en-US" b="1" dirty="0" smtClean="0"/>
            </a:br>
            <a:r>
              <a:rPr lang="en-US" sz="2700" b="1" dirty="0" smtClean="0"/>
              <a:t> </a:t>
            </a:r>
            <a:r>
              <a:rPr lang="en-US" sz="7300" b="1" dirty="0"/>
              <a:t/>
            </a:r>
            <a:br>
              <a:rPr lang="en-US" sz="7300" b="1" dirty="0"/>
            </a:br>
            <a:r>
              <a:rPr lang="en-US" dirty="0" smtClean="0"/>
              <a:t>Play Cards</a:t>
            </a:r>
            <a:br>
              <a:rPr lang="en-US" dirty="0" smtClean="0"/>
            </a:br>
            <a:r>
              <a:rPr lang="en-US" dirty="0" smtClean="0"/>
              <a:t>Fishing</a:t>
            </a:r>
            <a:br>
              <a:rPr lang="en-US" dirty="0" smtClean="0"/>
            </a:br>
            <a:r>
              <a:rPr lang="en-US" dirty="0" smtClean="0"/>
              <a:t>Walking </a:t>
            </a:r>
            <a:br>
              <a:rPr lang="en-US" dirty="0" smtClean="0"/>
            </a:br>
            <a:r>
              <a:rPr lang="en-US" dirty="0" smtClean="0"/>
              <a:t>Camping</a:t>
            </a:r>
            <a:br>
              <a:rPr lang="en-US" dirty="0" smtClean="0"/>
            </a:br>
            <a:r>
              <a:rPr lang="en-US" dirty="0" smtClean="0"/>
              <a:t>Crafting </a:t>
            </a:r>
            <a:br>
              <a:rPr lang="en-US" dirty="0" smtClean="0"/>
            </a:br>
            <a:r>
              <a:rPr lang="en-US" dirty="0" smtClean="0"/>
              <a:t>Spa</a:t>
            </a:r>
            <a:br>
              <a:rPr lang="en-US" dirty="0" smtClean="0"/>
            </a:br>
            <a:r>
              <a:rPr lang="en-US" dirty="0" smtClean="0"/>
              <a:t>Shopping </a:t>
            </a:r>
            <a:endParaRPr dirty="0">
              <a:latin typeface="Calibri" panose="020F0502020204030204" pitchFamily="34" charset="0"/>
              <a:cs typeface="Calibri" panose="020F0502020204030204" pitchFamily="34"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132" y="4984749"/>
            <a:ext cx="2163560" cy="1671842"/>
          </a:xfrm>
          <a:prstGeom prst="rect">
            <a:avLst/>
          </a:prstGeom>
        </p:spPr>
      </p:pic>
      <p:sp>
        <p:nvSpPr>
          <p:cNvPr id="4" name="Rectangle 3"/>
          <p:cNvSpPr/>
          <p:nvPr/>
        </p:nvSpPr>
        <p:spPr>
          <a:xfrm>
            <a:off x="1946922" y="2413483"/>
            <a:ext cx="3238500" cy="1938992"/>
          </a:xfrm>
          <a:prstGeom prst="rect">
            <a:avLst/>
          </a:prstGeom>
        </p:spPr>
        <p:txBody>
          <a:bodyPr wrap="square">
            <a:spAutoFit/>
          </a:bodyPr>
          <a:lstStyle/>
          <a:p>
            <a:pPr lvl="0" algn="ctr">
              <a:spcBef>
                <a:spcPts val="600"/>
              </a:spcBef>
              <a:spcAft>
                <a:spcPts val="600"/>
              </a:spcAft>
            </a:pPr>
            <a:r>
              <a:rPr lang="en-US" sz="3000" dirty="0">
                <a:latin typeface="Libre Franklin Medium"/>
                <a:ea typeface="Libre Franklin Medium"/>
                <a:cs typeface="Libre Franklin Medium"/>
                <a:sym typeface="Libre Franklin Medium"/>
              </a:rPr>
              <a:t>What are some of the things you do to take care of yourself?</a:t>
            </a:r>
            <a:endParaRPr lang="en-US" sz="30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7505" y="2391761"/>
            <a:ext cx="3007589" cy="1464622"/>
          </a:xfrm>
          <a:prstGeom prst="rect">
            <a:avLst/>
          </a:prstGeom>
        </p:spPr>
      </p:pic>
      <p:pic>
        <p:nvPicPr>
          <p:cNvPr id="1026" name="Picture 2" descr="|White Fern Designs| Ferns, Leg Warmers, Knit Crochet, Knitting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97505" y="3962114"/>
            <a:ext cx="1276772" cy="12240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8 best spas in Singapore for your 'couple's spa' pamper day | [site ..."/>
          <p:cNvPicPr>
            <a:picLocks noChangeAspect="1" noChangeArrowheads="1"/>
          </p:cNvPicPr>
          <p:nvPr/>
        </p:nvPicPr>
        <p:blipFill rotWithShape="1">
          <a:blip r:embed="rId6">
            <a:extLst>
              <a:ext uri="{28A0092B-C50C-407E-A947-70E740481C1C}">
                <a14:useLocalDpi xmlns:a14="http://schemas.microsoft.com/office/drawing/2010/main" val="0"/>
              </a:ext>
            </a:extLst>
          </a:blip>
          <a:srcRect l="4798"/>
          <a:stretch/>
        </p:blipFill>
        <p:spPr bwMode="auto">
          <a:xfrm>
            <a:off x="10247807" y="3961207"/>
            <a:ext cx="1657287" cy="1225888"/>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658788" y="1186931"/>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658788" y="2190451"/>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0" name="Rectangle 19"/>
          <p:cNvSpPr/>
          <p:nvPr/>
        </p:nvSpPr>
        <p:spPr>
          <a:xfrm>
            <a:off x="666632" y="3197377"/>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1" name="Rectangle 20"/>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86"/>
                                        </p:tgtEl>
                                        <p:attrNameLst>
                                          <p:attrName>style.visibility</p:attrName>
                                        </p:attrNameLst>
                                      </p:cBhvr>
                                      <p:to>
                                        <p:strVal val="visible"/>
                                      </p:to>
                                    </p:set>
                                    <p:animEffect transition="in" filter="randombar(horizontal)">
                                      <p:cBhvr>
                                        <p:cTn id="13" dur="500"/>
                                        <p:tgtEl>
                                          <p:spTgt spid="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82" name="Rectangle 81"/>
          <p:cNvSpPr/>
          <p:nvPr/>
        </p:nvSpPr>
        <p:spPr>
          <a:xfrm>
            <a:off x="1664525" y="896611"/>
            <a:ext cx="2145475"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10</a:t>
            </a:fld>
            <a:endParaRPr>
              <a:solidFill>
                <a:schemeClr val="lt1"/>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132" y="4984749"/>
            <a:ext cx="2163560" cy="1671842"/>
          </a:xfrm>
          <a:prstGeom prst="rect">
            <a:avLst/>
          </a:prstGeom>
        </p:spPr>
      </p:pic>
      <p:sp>
        <p:nvSpPr>
          <p:cNvPr id="4" name="Rectangle 3"/>
          <p:cNvSpPr/>
          <p:nvPr/>
        </p:nvSpPr>
        <p:spPr>
          <a:xfrm>
            <a:off x="1606263" y="3161591"/>
            <a:ext cx="2261997" cy="553998"/>
          </a:xfrm>
          <a:prstGeom prst="rect">
            <a:avLst/>
          </a:prstGeom>
        </p:spPr>
        <p:txBody>
          <a:bodyPr wrap="square">
            <a:spAutoFit/>
          </a:bodyPr>
          <a:lstStyle/>
          <a:p>
            <a:pPr lvl="0" algn="ctr">
              <a:spcBef>
                <a:spcPts val="600"/>
              </a:spcBef>
              <a:spcAft>
                <a:spcPts val="600"/>
              </a:spcAft>
            </a:pPr>
            <a:r>
              <a:rPr lang="en-US" sz="3000" dirty="0" smtClean="0">
                <a:latin typeface="Libre Franklin Medium"/>
                <a:ea typeface="Libre Franklin Medium"/>
                <a:cs typeface="Libre Franklin Medium"/>
                <a:sym typeface="Libre Franklin Medium"/>
              </a:rPr>
              <a:t>Self-Care</a:t>
            </a:r>
            <a:endParaRPr lang="en-US" sz="3000" dirty="0"/>
          </a:p>
        </p:txBody>
      </p:sp>
      <p:grpSp>
        <p:nvGrpSpPr>
          <p:cNvPr id="15" name="Google Shape;166;p6"/>
          <p:cNvGrpSpPr/>
          <p:nvPr/>
        </p:nvGrpSpPr>
        <p:grpSpPr>
          <a:xfrm>
            <a:off x="4193724" y="896611"/>
            <a:ext cx="7275021" cy="5249635"/>
            <a:chOff x="-89218" y="0"/>
            <a:chExt cx="8241780" cy="5791660"/>
          </a:xfrm>
        </p:grpSpPr>
        <p:sp>
          <p:nvSpPr>
            <p:cNvPr id="16" name="Google Shape;167;p6"/>
            <p:cNvSpPr/>
            <p:nvPr/>
          </p:nvSpPr>
          <p:spPr>
            <a:xfrm>
              <a:off x="-89218" y="0"/>
              <a:ext cx="8063345" cy="680315"/>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2">
                    <a:lumMod val="75000"/>
                  </a:schemeClr>
                </a:solidFill>
              </a:endParaRPr>
            </a:p>
          </p:txBody>
        </p:sp>
        <p:sp>
          <p:nvSpPr>
            <p:cNvPr id="18" name="Google Shape;169;p6"/>
            <p:cNvSpPr/>
            <p:nvPr/>
          </p:nvSpPr>
          <p:spPr>
            <a:xfrm>
              <a:off x="571616" y="20711"/>
              <a:ext cx="7276044" cy="68031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70;p6"/>
            <p:cNvSpPr txBox="1"/>
            <p:nvPr/>
          </p:nvSpPr>
          <p:spPr>
            <a:xfrm>
              <a:off x="-19258" y="20711"/>
              <a:ext cx="7276044"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smtClean="0">
                  <a:latin typeface="Corbel"/>
                  <a:ea typeface="Corbel"/>
                  <a:cs typeface="Corbel"/>
                  <a:sym typeface="Corbel"/>
                </a:rPr>
                <a:t>Take breaks away from the computer</a:t>
              </a:r>
              <a:endParaRPr sz="1800" b="1" dirty="0">
                <a:latin typeface="Corbel"/>
                <a:ea typeface="Corbel"/>
                <a:cs typeface="Corbel"/>
                <a:sym typeface="Corbel"/>
              </a:endParaRPr>
            </a:p>
          </p:txBody>
        </p:sp>
        <p:sp>
          <p:nvSpPr>
            <p:cNvPr id="20" name="Google Shape;171;p6"/>
            <p:cNvSpPr/>
            <p:nvPr/>
          </p:nvSpPr>
          <p:spPr>
            <a:xfrm>
              <a:off x="-89218" y="859376"/>
              <a:ext cx="8063345" cy="680315"/>
            </a:xfrm>
            <a:prstGeom prst="roundRect">
              <a:avLst>
                <a:gd name="adj" fmla="val 10000"/>
              </a:avLst>
            </a:prstGeom>
            <a:solidFill>
              <a:schemeClr val="accent2">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73;p6"/>
            <p:cNvSpPr/>
            <p:nvPr/>
          </p:nvSpPr>
          <p:spPr>
            <a:xfrm>
              <a:off x="516572" y="859376"/>
              <a:ext cx="7635990" cy="68031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74;p6"/>
            <p:cNvSpPr txBox="1"/>
            <p:nvPr/>
          </p:nvSpPr>
          <p:spPr>
            <a:xfrm>
              <a:off x="-3679" y="836603"/>
              <a:ext cx="7635990"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smtClean="0">
                  <a:latin typeface="Corbel"/>
                  <a:ea typeface="Corbel"/>
                  <a:cs typeface="Corbel"/>
                  <a:sym typeface="Corbel"/>
                </a:rPr>
                <a:t>Talk to others that you trust </a:t>
              </a:r>
              <a:endParaRPr sz="1800" b="1" dirty="0">
                <a:latin typeface="Corbel"/>
                <a:ea typeface="Corbel"/>
                <a:cs typeface="Corbel"/>
                <a:sym typeface="Corbel"/>
              </a:endParaRPr>
            </a:p>
          </p:txBody>
        </p:sp>
        <p:sp>
          <p:nvSpPr>
            <p:cNvPr id="24" name="Google Shape;175;p6"/>
            <p:cNvSpPr/>
            <p:nvPr/>
          </p:nvSpPr>
          <p:spPr>
            <a:xfrm>
              <a:off x="-89218" y="1709769"/>
              <a:ext cx="8063345" cy="680315"/>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77;p6"/>
            <p:cNvSpPr/>
            <p:nvPr/>
          </p:nvSpPr>
          <p:spPr>
            <a:xfrm>
              <a:off x="539092" y="1723560"/>
              <a:ext cx="7363793" cy="68031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78;p6"/>
            <p:cNvSpPr txBox="1"/>
            <p:nvPr/>
          </p:nvSpPr>
          <p:spPr>
            <a:xfrm>
              <a:off x="104375" y="1723560"/>
              <a:ext cx="7363793"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smtClean="0">
                  <a:latin typeface="Corbel"/>
                  <a:ea typeface="Corbel"/>
                  <a:cs typeface="Corbel"/>
                  <a:sym typeface="Corbel"/>
                </a:rPr>
                <a:t>Watch and listen to uplifting music </a:t>
              </a:r>
              <a:endParaRPr sz="1800" b="1" dirty="0">
                <a:latin typeface="Corbel"/>
                <a:ea typeface="Corbel"/>
                <a:cs typeface="Corbel"/>
                <a:sym typeface="Corbel"/>
              </a:endParaRPr>
            </a:p>
          </p:txBody>
        </p:sp>
        <p:sp>
          <p:nvSpPr>
            <p:cNvPr id="28" name="Google Shape;179;p6"/>
            <p:cNvSpPr/>
            <p:nvPr/>
          </p:nvSpPr>
          <p:spPr>
            <a:xfrm>
              <a:off x="-89218" y="2560164"/>
              <a:ext cx="8063345" cy="680315"/>
            </a:xfrm>
            <a:prstGeom prst="roundRect">
              <a:avLst>
                <a:gd name="adj" fmla="val 10000"/>
              </a:avLst>
            </a:prstGeom>
            <a:solidFill>
              <a:schemeClr val="accent2">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81;p6"/>
            <p:cNvSpPr/>
            <p:nvPr/>
          </p:nvSpPr>
          <p:spPr>
            <a:xfrm>
              <a:off x="571616" y="2560164"/>
              <a:ext cx="7276044" cy="68031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82;p6"/>
            <p:cNvSpPr txBox="1"/>
            <p:nvPr/>
          </p:nvSpPr>
          <p:spPr>
            <a:xfrm>
              <a:off x="136900" y="2580455"/>
              <a:ext cx="7276044"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smtClean="0">
                  <a:latin typeface="Corbel"/>
                  <a:ea typeface="Corbel"/>
                  <a:cs typeface="Corbel"/>
                  <a:sym typeface="Corbel"/>
                </a:rPr>
                <a:t>Be good to yourself</a:t>
              </a:r>
              <a:endParaRPr sz="1800" b="1" dirty="0">
                <a:latin typeface="Corbel"/>
                <a:ea typeface="Corbel"/>
                <a:cs typeface="Corbel"/>
                <a:sym typeface="Corbel"/>
              </a:endParaRPr>
            </a:p>
          </p:txBody>
        </p:sp>
        <p:sp>
          <p:nvSpPr>
            <p:cNvPr id="32" name="Google Shape;183;p6"/>
            <p:cNvSpPr/>
            <p:nvPr/>
          </p:nvSpPr>
          <p:spPr>
            <a:xfrm>
              <a:off x="-89218" y="3410558"/>
              <a:ext cx="8063345" cy="680315"/>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85;p6"/>
            <p:cNvSpPr/>
            <p:nvPr/>
          </p:nvSpPr>
          <p:spPr>
            <a:xfrm>
              <a:off x="571616" y="3424348"/>
              <a:ext cx="7276044" cy="68031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86;p6"/>
            <p:cNvSpPr txBox="1"/>
            <p:nvPr/>
          </p:nvSpPr>
          <p:spPr>
            <a:xfrm>
              <a:off x="192124" y="3402215"/>
              <a:ext cx="7276044"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smtClean="0">
                  <a:latin typeface="Corbel"/>
                  <a:ea typeface="Corbel"/>
                  <a:cs typeface="Corbel"/>
                  <a:sym typeface="Corbel"/>
                </a:rPr>
                <a:t>Use Buddy System to watch out and check on each other </a:t>
              </a:r>
              <a:endParaRPr sz="1800" b="1" dirty="0">
                <a:latin typeface="Corbel"/>
                <a:ea typeface="Corbel"/>
                <a:cs typeface="Corbel"/>
                <a:sym typeface="Corbel"/>
              </a:endParaRPr>
            </a:p>
          </p:txBody>
        </p:sp>
        <p:sp>
          <p:nvSpPr>
            <p:cNvPr id="36" name="Google Shape;187;p6"/>
            <p:cNvSpPr/>
            <p:nvPr/>
          </p:nvSpPr>
          <p:spPr>
            <a:xfrm>
              <a:off x="-89218" y="4260952"/>
              <a:ext cx="8063345" cy="680315"/>
            </a:xfrm>
            <a:prstGeom prst="roundRect">
              <a:avLst>
                <a:gd name="adj" fmla="val 10000"/>
              </a:avLst>
            </a:prstGeom>
            <a:solidFill>
              <a:schemeClr val="accent2">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89;p6"/>
            <p:cNvSpPr/>
            <p:nvPr/>
          </p:nvSpPr>
          <p:spPr>
            <a:xfrm>
              <a:off x="571616" y="4274742"/>
              <a:ext cx="7276044" cy="68031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90;p6"/>
            <p:cNvSpPr txBox="1"/>
            <p:nvPr/>
          </p:nvSpPr>
          <p:spPr>
            <a:xfrm>
              <a:off x="192124" y="4274742"/>
              <a:ext cx="7276044"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smtClean="0">
                  <a:latin typeface="Corbel"/>
                  <a:ea typeface="Corbel"/>
                  <a:cs typeface="Corbel"/>
                  <a:sym typeface="Corbel"/>
                </a:rPr>
                <a:t>Affirmations (say something positive to yourself and believe it) </a:t>
              </a:r>
              <a:endParaRPr sz="1800" b="1" dirty="0">
                <a:latin typeface="Corbel"/>
                <a:ea typeface="Corbel"/>
                <a:cs typeface="Corbel"/>
                <a:sym typeface="Corbel"/>
              </a:endParaRPr>
            </a:p>
          </p:txBody>
        </p:sp>
        <p:sp>
          <p:nvSpPr>
            <p:cNvPr id="40" name="Google Shape;191;p6"/>
            <p:cNvSpPr/>
            <p:nvPr/>
          </p:nvSpPr>
          <p:spPr>
            <a:xfrm>
              <a:off x="-89218" y="5111345"/>
              <a:ext cx="8063345" cy="680315"/>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93;p6"/>
            <p:cNvSpPr/>
            <p:nvPr/>
          </p:nvSpPr>
          <p:spPr>
            <a:xfrm>
              <a:off x="571616" y="5099617"/>
              <a:ext cx="7276044" cy="68031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94;p6"/>
            <p:cNvSpPr txBox="1"/>
            <p:nvPr/>
          </p:nvSpPr>
          <p:spPr>
            <a:xfrm>
              <a:off x="192124" y="5099617"/>
              <a:ext cx="7276044"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smtClean="0">
                  <a:latin typeface="Corbel"/>
                  <a:ea typeface="Corbel"/>
                  <a:cs typeface="Corbel"/>
                  <a:sym typeface="Corbel"/>
                </a:rPr>
                <a:t>Walk, Exercise, Meditation  </a:t>
              </a:r>
              <a:endParaRPr sz="1800" b="1" dirty="0">
                <a:latin typeface="Corbel"/>
                <a:ea typeface="Corbel"/>
                <a:cs typeface="Corbel"/>
                <a:sym typeface="Corbel"/>
              </a:endParaRPr>
            </a:p>
          </p:txBody>
        </p:sp>
      </p:grpSp>
      <p:sp>
        <p:nvSpPr>
          <p:cNvPr id="86" name="Rectangle 85"/>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8" name="Rectangle 87"/>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9" name="Rectangle 88"/>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2423121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1000" fill="hold"/>
                                        <p:tgtEl>
                                          <p:spTgt spid="15"/>
                                        </p:tgtEl>
                                        <p:attrNameLst>
                                          <p:attrName>ppt_w</p:attrName>
                                        </p:attrNameLst>
                                      </p:cBhvr>
                                      <p:tavLst>
                                        <p:tav tm="0">
                                          <p:val>
                                            <p:fltVal val="0"/>
                                          </p:val>
                                        </p:tav>
                                        <p:tav tm="100000">
                                          <p:val>
                                            <p:strVal val="#ppt_w"/>
                                          </p:val>
                                        </p:tav>
                                      </p:tavLst>
                                    </p:anim>
                                    <p:anim calcmode="lin" valueType="num">
                                      <p:cBhvr>
                                        <p:cTn id="14" dur="1000" fill="hold"/>
                                        <p:tgtEl>
                                          <p:spTgt spid="15"/>
                                        </p:tgtEl>
                                        <p:attrNameLst>
                                          <p:attrName>ppt_h</p:attrName>
                                        </p:attrNameLst>
                                      </p:cBhvr>
                                      <p:tavLst>
                                        <p:tav tm="0">
                                          <p:val>
                                            <p:fltVal val="0"/>
                                          </p:val>
                                        </p:tav>
                                        <p:tav tm="100000">
                                          <p:val>
                                            <p:strVal val="#ppt_h"/>
                                          </p:val>
                                        </p:tav>
                                      </p:tavLst>
                                    </p:anim>
                                    <p:anim calcmode="lin" valueType="num">
                                      <p:cBhvr>
                                        <p:cTn id="15" dur="1000" fill="hold"/>
                                        <p:tgtEl>
                                          <p:spTgt spid="15"/>
                                        </p:tgtEl>
                                        <p:attrNameLst>
                                          <p:attrName>style.rotation</p:attrName>
                                        </p:attrNameLst>
                                      </p:cBhvr>
                                      <p:tavLst>
                                        <p:tav tm="0">
                                          <p:val>
                                            <p:fltVal val="90"/>
                                          </p:val>
                                        </p:tav>
                                        <p:tav tm="100000">
                                          <p:val>
                                            <p:fltVal val="0"/>
                                          </p:val>
                                        </p:tav>
                                      </p:tavLst>
                                    </p:anim>
                                    <p:animEffect transition="in" filter="fade">
                                      <p:cBhvr>
                                        <p:cTn id="16"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44" name="Rectangle 43"/>
          <p:cNvSpPr/>
          <p:nvPr/>
        </p:nvSpPr>
        <p:spPr>
          <a:xfrm>
            <a:off x="1664525" y="896611"/>
            <a:ext cx="2145475"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11</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132" y="4984749"/>
            <a:ext cx="2163560" cy="1671842"/>
          </a:xfrm>
          <a:prstGeom prst="rect">
            <a:avLst/>
          </a:prstGeom>
        </p:spPr>
      </p:pic>
      <p:sp>
        <p:nvSpPr>
          <p:cNvPr id="4" name="Rectangle 3"/>
          <p:cNvSpPr/>
          <p:nvPr/>
        </p:nvSpPr>
        <p:spPr>
          <a:xfrm>
            <a:off x="1606263" y="2140836"/>
            <a:ext cx="2261997" cy="2554545"/>
          </a:xfrm>
          <a:prstGeom prst="rect">
            <a:avLst/>
          </a:prstGeom>
        </p:spPr>
        <p:txBody>
          <a:bodyPr wrap="square">
            <a:spAutoFit/>
          </a:bodyPr>
          <a:lstStyle/>
          <a:p>
            <a:pPr lvl="0" algn="ctr">
              <a:spcBef>
                <a:spcPts val="600"/>
              </a:spcBef>
              <a:spcAft>
                <a:spcPts val="600"/>
              </a:spcAft>
            </a:pPr>
            <a:r>
              <a:rPr lang="en-US" sz="3000" dirty="0" smtClean="0">
                <a:latin typeface="Libre Franklin Medium"/>
                <a:ea typeface="Libre Franklin Medium"/>
                <a:cs typeface="Libre Franklin Medium"/>
                <a:sym typeface="Libre Franklin Medium"/>
              </a:rPr>
              <a:t>Why is</a:t>
            </a:r>
          </a:p>
          <a:p>
            <a:pPr lvl="0" algn="ctr">
              <a:spcBef>
                <a:spcPts val="600"/>
              </a:spcBef>
              <a:spcAft>
                <a:spcPts val="600"/>
              </a:spcAft>
            </a:pPr>
            <a:r>
              <a:rPr lang="en-US" sz="3000" dirty="0">
                <a:latin typeface="Libre Franklin Medium"/>
                <a:sym typeface="Libre Franklin Medium"/>
              </a:rPr>
              <a:t>d</a:t>
            </a:r>
            <a:r>
              <a:rPr lang="en-US" sz="3000" dirty="0" smtClean="0">
                <a:latin typeface="Libre Franklin Medium"/>
                <a:sym typeface="Libre Franklin Medium"/>
              </a:rPr>
              <a:t>eep breathing  so important? </a:t>
            </a:r>
            <a:endParaRPr lang="en-US" sz="3000" dirty="0"/>
          </a:p>
        </p:txBody>
      </p:sp>
      <p:grpSp>
        <p:nvGrpSpPr>
          <p:cNvPr id="15" name="Google Shape;166;p6"/>
          <p:cNvGrpSpPr/>
          <p:nvPr/>
        </p:nvGrpSpPr>
        <p:grpSpPr>
          <a:xfrm>
            <a:off x="4311945" y="915874"/>
            <a:ext cx="7010673" cy="5229012"/>
            <a:chOff x="-52285" y="-48038"/>
            <a:chExt cx="7942303" cy="5768907"/>
          </a:xfrm>
          <a:solidFill>
            <a:schemeClr val="accent2"/>
          </a:solidFill>
        </p:grpSpPr>
        <p:sp>
          <p:nvSpPr>
            <p:cNvPr id="19" name="Google Shape;170;p6"/>
            <p:cNvSpPr txBox="1"/>
            <p:nvPr/>
          </p:nvSpPr>
          <p:spPr>
            <a:xfrm>
              <a:off x="-50773" y="-48038"/>
              <a:ext cx="7940791" cy="680315"/>
            </a:xfrm>
            <a:prstGeom prst="rect">
              <a:avLst/>
            </a:prstGeom>
            <a:grp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a:latin typeface="Corbel"/>
                  <a:ea typeface="Corbel"/>
                  <a:cs typeface="Corbel"/>
                  <a:sym typeface="Corbel"/>
                </a:rPr>
                <a:t>Helps maintain </a:t>
              </a:r>
              <a:r>
                <a:rPr lang="en-US" sz="1800" b="1" dirty="0" smtClean="0">
                  <a:latin typeface="Corbel"/>
                  <a:ea typeface="Corbel"/>
                  <a:cs typeface="Corbel"/>
                  <a:sym typeface="Corbel"/>
                </a:rPr>
                <a:t>endorphins </a:t>
              </a:r>
              <a:r>
                <a:rPr lang="en-US" sz="1800" b="1" dirty="0">
                  <a:latin typeface="Corbel"/>
                  <a:ea typeface="Corbel"/>
                  <a:cs typeface="Corbel"/>
                  <a:sym typeface="Corbel"/>
                </a:rPr>
                <a:t>in the brain</a:t>
              </a:r>
              <a:endParaRPr sz="1800" b="1" dirty="0">
                <a:latin typeface="Corbel"/>
                <a:ea typeface="Corbel"/>
                <a:cs typeface="Corbel"/>
                <a:sym typeface="Corbel"/>
              </a:endParaRPr>
            </a:p>
          </p:txBody>
        </p:sp>
        <p:sp>
          <p:nvSpPr>
            <p:cNvPr id="22" name="Google Shape;173;p6"/>
            <p:cNvSpPr/>
            <p:nvPr/>
          </p:nvSpPr>
          <p:spPr>
            <a:xfrm>
              <a:off x="-45804" y="769462"/>
              <a:ext cx="7893463" cy="680315"/>
            </a:xfrm>
            <a:prstGeom prst="rect">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74;p6"/>
            <p:cNvSpPr txBox="1"/>
            <p:nvPr/>
          </p:nvSpPr>
          <p:spPr>
            <a:xfrm>
              <a:off x="-20273" y="854254"/>
              <a:ext cx="6527495" cy="680315"/>
            </a:xfrm>
            <a:prstGeom prst="rect">
              <a:avLst/>
            </a:prstGeom>
            <a:no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a:latin typeface="Corbel"/>
                  <a:ea typeface="Corbel"/>
                  <a:cs typeface="Corbel"/>
                  <a:sym typeface="Corbel"/>
                </a:rPr>
                <a:t>Gets our brain, breathing and heart rate back to normal</a:t>
              </a:r>
              <a:endParaRPr sz="1800" b="1" dirty="0">
                <a:latin typeface="Corbel"/>
                <a:ea typeface="Corbel"/>
                <a:cs typeface="Corbel"/>
                <a:sym typeface="Corbel"/>
              </a:endParaRPr>
            </a:p>
          </p:txBody>
        </p:sp>
        <p:sp>
          <p:nvSpPr>
            <p:cNvPr id="27" name="Google Shape;178;p6"/>
            <p:cNvSpPr txBox="1"/>
            <p:nvPr/>
          </p:nvSpPr>
          <p:spPr>
            <a:xfrm>
              <a:off x="-52285" y="1614291"/>
              <a:ext cx="7899944" cy="680315"/>
            </a:xfrm>
            <a:prstGeom prst="rect">
              <a:avLst/>
            </a:prstGeom>
            <a:grp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a:latin typeface="Corbel"/>
                  <a:ea typeface="Corbel"/>
                  <a:cs typeface="Corbel"/>
                  <a:sym typeface="Corbel"/>
                </a:rPr>
                <a:t>Can lower your blood pressure (Check before and after)</a:t>
              </a:r>
              <a:endParaRPr sz="1800" b="1" dirty="0">
                <a:latin typeface="Corbel"/>
                <a:ea typeface="Corbel"/>
                <a:cs typeface="Corbel"/>
                <a:sym typeface="Corbel"/>
              </a:endParaRPr>
            </a:p>
          </p:txBody>
        </p:sp>
        <p:sp>
          <p:nvSpPr>
            <p:cNvPr id="31" name="Google Shape;182;p6"/>
            <p:cNvSpPr txBox="1"/>
            <p:nvPr/>
          </p:nvSpPr>
          <p:spPr>
            <a:xfrm>
              <a:off x="-8410" y="2493600"/>
              <a:ext cx="7856068" cy="680315"/>
            </a:xfrm>
            <a:prstGeom prst="rect">
              <a:avLst/>
            </a:prstGeom>
            <a:solidFill>
              <a:schemeClr val="accent2">
                <a:lumMod val="20000"/>
                <a:lumOff val="80000"/>
              </a:schemeClr>
            </a:solid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a:latin typeface="Corbel"/>
                  <a:ea typeface="Corbel"/>
                  <a:cs typeface="Corbel"/>
                  <a:sym typeface="Corbel"/>
                </a:rPr>
                <a:t>Mood and anxiety fighter</a:t>
              </a:r>
              <a:endParaRPr sz="1800" b="1" dirty="0">
                <a:latin typeface="Corbel"/>
                <a:ea typeface="Corbel"/>
                <a:cs typeface="Corbel"/>
                <a:sym typeface="Corbel"/>
              </a:endParaRPr>
            </a:p>
          </p:txBody>
        </p:sp>
        <p:sp>
          <p:nvSpPr>
            <p:cNvPr id="35" name="Google Shape;186;p6"/>
            <p:cNvSpPr txBox="1"/>
            <p:nvPr/>
          </p:nvSpPr>
          <p:spPr>
            <a:xfrm>
              <a:off x="-8410" y="3348669"/>
              <a:ext cx="7856068" cy="680315"/>
            </a:xfrm>
            <a:prstGeom prst="rect">
              <a:avLst/>
            </a:prstGeom>
            <a:grp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a:latin typeface="Corbel"/>
                  <a:ea typeface="Corbel"/>
                  <a:cs typeface="Corbel"/>
                  <a:sym typeface="Corbel"/>
                </a:rPr>
                <a:t>Can help before and after stressors</a:t>
              </a:r>
              <a:endParaRPr sz="1800" b="1" dirty="0">
                <a:latin typeface="Corbel"/>
                <a:ea typeface="Corbel"/>
                <a:cs typeface="Corbel"/>
                <a:sym typeface="Corbel"/>
              </a:endParaRPr>
            </a:p>
          </p:txBody>
        </p:sp>
        <p:sp>
          <p:nvSpPr>
            <p:cNvPr id="39" name="Google Shape;190;p6"/>
            <p:cNvSpPr txBox="1"/>
            <p:nvPr/>
          </p:nvSpPr>
          <p:spPr>
            <a:xfrm>
              <a:off x="-8410" y="4188431"/>
              <a:ext cx="7856068" cy="680315"/>
            </a:xfrm>
            <a:prstGeom prst="rect">
              <a:avLst/>
            </a:prstGeom>
            <a:solidFill>
              <a:schemeClr val="accent2">
                <a:lumMod val="20000"/>
                <a:lumOff val="80000"/>
              </a:schemeClr>
            </a:solid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a:latin typeface="Corbel"/>
                  <a:ea typeface="Corbel"/>
                  <a:cs typeface="Corbel"/>
                  <a:sym typeface="Corbel"/>
                </a:rPr>
                <a:t>Can help before you sleep</a:t>
              </a:r>
              <a:endParaRPr sz="1800" b="1" dirty="0">
                <a:latin typeface="Corbel"/>
                <a:ea typeface="Corbel"/>
                <a:cs typeface="Corbel"/>
                <a:sym typeface="Corbel"/>
              </a:endParaRPr>
            </a:p>
          </p:txBody>
        </p:sp>
        <p:sp>
          <p:nvSpPr>
            <p:cNvPr id="43" name="Google Shape;194;p6"/>
            <p:cNvSpPr txBox="1"/>
            <p:nvPr/>
          </p:nvSpPr>
          <p:spPr>
            <a:xfrm>
              <a:off x="-8411" y="5040554"/>
              <a:ext cx="7856068" cy="680315"/>
            </a:xfrm>
            <a:prstGeom prst="rect">
              <a:avLst/>
            </a:prstGeom>
            <a:grpFill/>
            <a:ln>
              <a:noFill/>
            </a:ln>
          </p:spPr>
          <p:txBody>
            <a:bodyPr spcFirstLastPara="1" wrap="square" lIns="72000" tIns="72000" rIns="72000" bIns="72000" anchor="ctr" anchorCtr="0">
              <a:noAutofit/>
            </a:bodyPr>
            <a:lstStyle/>
            <a:p>
              <a:pPr marL="0" marR="0" lvl="0" indent="0" algn="l" rtl="0">
                <a:lnSpc>
                  <a:spcPct val="90000"/>
                </a:lnSpc>
                <a:spcBef>
                  <a:spcPts val="0"/>
                </a:spcBef>
                <a:spcAft>
                  <a:spcPts val="0"/>
                </a:spcAft>
                <a:buNone/>
              </a:pPr>
              <a:r>
                <a:rPr lang="en-US" sz="1800" b="1" dirty="0">
                  <a:latin typeface="Corbel"/>
                  <a:ea typeface="Corbel"/>
                  <a:cs typeface="Corbel"/>
                  <a:sym typeface="Corbel"/>
                </a:rPr>
                <a:t>Use before meditation</a:t>
              </a:r>
              <a:endParaRPr sz="1800" b="1" dirty="0">
                <a:latin typeface="Corbel"/>
                <a:ea typeface="Corbel"/>
                <a:cs typeface="Corbel"/>
                <a:sym typeface="Corbel"/>
              </a:endParaRPr>
            </a:p>
          </p:txBody>
        </p:sp>
      </p:grpSp>
      <p:sp>
        <p:nvSpPr>
          <p:cNvPr id="48" name="Rectangle 47"/>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0" name="Rectangle 49"/>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1" name="Rectangle 50"/>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318419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1000" fill="hold"/>
                                        <p:tgtEl>
                                          <p:spTgt spid="15"/>
                                        </p:tgtEl>
                                        <p:attrNameLst>
                                          <p:attrName>ppt_w</p:attrName>
                                        </p:attrNameLst>
                                      </p:cBhvr>
                                      <p:tavLst>
                                        <p:tav tm="0">
                                          <p:val>
                                            <p:fltVal val="0"/>
                                          </p:val>
                                        </p:tav>
                                        <p:tav tm="100000">
                                          <p:val>
                                            <p:strVal val="#ppt_w"/>
                                          </p:val>
                                        </p:tav>
                                      </p:tavLst>
                                    </p:anim>
                                    <p:anim calcmode="lin" valueType="num">
                                      <p:cBhvr>
                                        <p:cTn id="14" dur="1000" fill="hold"/>
                                        <p:tgtEl>
                                          <p:spTgt spid="15"/>
                                        </p:tgtEl>
                                        <p:attrNameLst>
                                          <p:attrName>ppt_h</p:attrName>
                                        </p:attrNameLst>
                                      </p:cBhvr>
                                      <p:tavLst>
                                        <p:tav tm="0">
                                          <p:val>
                                            <p:fltVal val="0"/>
                                          </p:val>
                                        </p:tav>
                                        <p:tav tm="100000">
                                          <p:val>
                                            <p:strVal val="#ppt_h"/>
                                          </p:val>
                                        </p:tav>
                                      </p:tavLst>
                                    </p:anim>
                                    <p:anim calcmode="lin" valueType="num">
                                      <p:cBhvr>
                                        <p:cTn id="15" dur="1000" fill="hold"/>
                                        <p:tgtEl>
                                          <p:spTgt spid="15"/>
                                        </p:tgtEl>
                                        <p:attrNameLst>
                                          <p:attrName>style.rotation</p:attrName>
                                        </p:attrNameLst>
                                      </p:cBhvr>
                                      <p:tavLst>
                                        <p:tav tm="0">
                                          <p:val>
                                            <p:fltVal val="90"/>
                                          </p:val>
                                        </p:tav>
                                        <p:tav tm="100000">
                                          <p:val>
                                            <p:fltVal val="0"/>
                                          </p:val>
                                        </p:tav>
                                      </p:tavLst>
                                    </p:anim>
                                    <p:animEffect transition="in" filter="fade">
                                      <p:cBhvr>
                                        <p:cTn id="16"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pic>
        <p:nvPicPr>
          <p:cNvPr id="2" name="Breathing Excercise_6-12-18">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77229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7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90" name="Google Shape;258;p9"/>
          <p:cNvSpPr/>
          <p:nvPr/>
        </p:nvSpPr>
        <p:spPr>
          <a:xfrm>
            <a:off x="7488200" y="3820631"/>
            <a:ext cx="998632" cy="986943"/>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Rectangle 58"/>
          <p:cNvSpPr/>
          <p:nvPr/>
        </p:nvSpPr>
        <p:spPr>
          <a:xfrm>
            <a:off x="1664525" y="896611"/>
            <a:ext cx="2145475"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13</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sp>
        <p:nvSpPr>
          <p:cNvPr id="4" name="Rectangle 3"/>
          <p:cNvSpPr/>
          <p:nvPr/>
        </p:nvSpPr>
        <p:spPr>
          <a:xfrm>
            <a:off x="1606263" y="3161591"/>
            <a:ext cx="2261997" cy="1723549"/>
          </a:xfrm>
          <a:prstGeom prst="rect">
            <a:avLst/>
          </a:prstGeom>
        </p:spPr>
        <p:txBody>
          <a:bodyPr wrap="square">
            <a:spAutoFit/>
          </a:bodyPr>
          <a:lstStyle/>
          <a:p>
            <a:pPr lvl="0" algn="ctr">
              <a:spcBef>
                <a:spcPts val="600"/>
              </a:spcBef>
              <a:spcAft>
                <a:spcPts val="600"/>
              </a:spcAft>
            </a:pPr>
            <a:r>
              <a:rPr lang="en-US" sz="3200" dirty="0" smtClean="0"/>
              <a:t>Adequate</a:t>
            </a:r>
          </a:p>
          <a:p>
            <a:pPr lvl="0" algn="ctr">
              <a:spcBef>
                <a:spcPts val="600"/>
              </a:spcBef>
              <a:spcAft>
                <a:spcPts val="600"/>
              </a:spcAft>
            </a:pPr>
            <a:r>
              <a:rPr lang="en-US" sz="3200" dirty="0" smtClean="0"/>
              <a:t>Sleep         </a:t>
            </a:r>
            <a:r>
              <a:rPr lang="en-US" sz="3200" dirty="0">
                <a:solidFill>
                  <a:schemeClr val="lt1"/>
                </a:solidFill>
              </a:rPr>
              <a:t>	</a:t>
            </a:r>
            <a:endParaRPr lang="en-US" sz="3000" dirty="0">
              <a:solidFill>
                <a:srgbClr val="13243D"/>
              </a:solidFill>
            </a:endParaRPr>
          </a:p>
        </p:txBody>
      </p:sp>
      <p:grpSp>
        <p:nvGrpSpPr>
          <p:cNvPr id="37" name="Google Shape;226;p8"/>
          <p:cNvGrpSpPr/>
          <p:nvPr/>
        </p:nvGrpSpPr>
        <p:grpSpPr>
          <a:xfrm>
            <a:off x="-4942977" y="896611"/>
            <a:ext cx="4942977" cy="3612544"/>
            <a:chOff x="0" y="34827"/>
            <a:chExt cx="8098972" cy="5702400"/>
          </a:xfrm>
        </p:grpSpPr>
        <p:sp>
          <p:nvSpPr>
            <p:cNvPr id="41" name="Google Shape;227;p8"/>
            <p:cNvSpPr/>
            <p:nvPr/>
          </p:nvSpPr>
          <p:spPr>
            <a:xfrm>
              <a:off x="0" y="34827"/>
              <a:ext cx="8098972" cy="842400"/>
            </a:xfrm>
            <a:prstGeom prst="roundRect">
              <a:avLst>
                <a:gd name="adj" fmla="val 16667"/>
              </a:avLst>
            </a:prstGeom>
            <a:solidFill>
              <a:srgbClr val="002A4E"/>
            </a:solidFill>
            <a:ln>
              <a:noFill/>
            </a:ln>
            <a:effectLst>
              <a:outerShdw blurRad="44450" dist="13970" dir="5400000" algn="ctr"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28;p8"/>
            <p:cNvSpPr txBox="1"/>
            <p:nvPr/>
          </p:nvSpPr>
          <p:spPr>
            <a:xfrm>
              <a:off x="41123" y="75950"/>
              <a:ext cx="8016726" cy="76015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None/>
              </a:pPr>
              <a:r>
                <a:rPr lang="en-US" sz="2000" b="1" dirty="0">
                  <a:solidFill>
                    <a:schemeClr val="lt1"/>
                  </a:solidFill>
                  <a:latin typeface="Corbel"/>
                  <a:ea typeface="Corbel"/>
                  <a:cs typeface="Corbel"/>
                  <a:sym typeface="Corbel"/>
                </a:rPr>
                <a:t>Turn off the media (News, Social, Mass, Etc.)</a:t>
              </a:r>
              <a:endParaRPr sz="2000" b="1" dirty="0">
                <a:solidFill>
                  <a:schemeClr val="lt1"/>
                </a:solidFill>
                <a:latin typeface="Corbel"/>
                <a:ea typeface="Corbel"/>
                <a:cs typeface="Corbel"/>
                <a:sym typeface="Corbel"/>
              </a:endParaRPr>
            </a:p>
          </p:txBody>
        </p:sp>
        <p:sp>
          <p:nvSpPr>
            <p:cNvPr id="45" name="Google Shape;229;p8"/>
            <p:cNvSpPr/>
            <p:nvPr/>
          </p:nvSpPr>
          <p:spPr>
            <a:xfrm>
              <a:off x="0" y="1006828"/>
              <a:ext cx="8098972" cy="842400"/>
            </a:xfrm>
            <a:prstGeom prst="roundRect">
              <a:avLst>
                <a:gd name="adj" fmla="val 16667"/>
              </a:avLst>
            </a:prstGeom>
            <a:solidFill>
              <a:srgbClr val="0B3E70"/>
            </a:solidFill>
            <a:ln>
              <a:noFill/>
            </a:ln>
            <a:effectLst>
              <a:outerShdw blurRad="44450" dist="13970" dir="5400000" algn="ctr"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30;p8"/>
            <p:cNvSpPr txBox="1"/>
            <p:nvPr/>
          </p:nvSpPr>
          <p:spPr>
            <a:xfrm>
              <a:off x="41123" y="1047951"/>
              <a:ext cx="8016726" cy="76015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None/>
              </a:pPr>
              <a:r>
                <a:rPr lang="en-US" sz="2000" b="1" dirty="0">
                  <a:solidFill>
                    <a:schemeClr val="lt1"/>
                  </a:solidFill>
                  <a:latin typeface="Corbel"/>
                  <a:ea typeface="Corbel"/>
                  <a:cs typeface="Corbel"/>
                  <a:sym typeface="Corbel"/>
                </a:rPr>
                <a:t>Turn off your phone ( if you can for just a little while)</a:t>
              </a:r>
              <a:endParaRPr dirty="0"/>
            </a:p>
          </p:txBody>
        </p:sp>
        <p:sp>
          <p:nvSpPr>
            <p:cNvPr id="47" name="Google Shape;231;p8"/>
            <p:cNvSpPr/>
            <p:nvPr/>
          </p:nvSpPr>
          <p:spPr>
            <a:xfrm>
              <a:off x="0" y="1978828"/>
              <a:ext cx="8098972" cy="842400"/>
            </a:xfrm>
            <a:prstGeom prst="roundRect">
              <a:avLst>
                <a:gd name="adj" fmla="val 16667"/>
              </a:avLst>
            </a:prstGeom>
            <a:solidFill>
              <a:srgbClr val="1F518B"/>
            </a:solidFill>
            <a:ln>
              <a:noFill/>
            </a:ln>
            <a:effectLst>
              <a:outerShdw blurRad="44450" dist="13970" dir="5400000" algn="ctr"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32;p8"/>
            <p:cNvSpPr txBox="1"/>
            <p:nvPr/>
          </p:nvSpPr>
          <p:spPr>
            <a:xfrm>
              <a:off x="41123" y="2019951"/>
              <a:ext cx="8016726" cy="76015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None/>
              </a:pPr>
              <a:r>
                <a:rPr lang="en-US" sz="2000" b="1">
                  <a:solidFill>
                    <a:schemeClr val="lt1"/>
                  </a:solidFill>
                  <a:latin typeface="Corbel"/>
                  <a:ea typeface="Corbel"/>
                  <a:cs typeface="Corbel"/>
                  <a:sym typeface="Corbel"/>
                </a:rPr>
                <a:t>Movie night with popcorn or snacks </a:t>
              </a:r>
              <a:endParaRPr/>
            </a:p>
          </p:txBody>
        </p:sp>
        <p:sp>
          <p:nvSpPr>
            <p:cNvPr id="49" name="Google Shape;233;p8"/>
            <p:cNvSpPr/>
            <p:nvPr/>
          </p:nvSpPr>
          <p:spPr>
            <a:xfrm>
              <a:off x="0" y="2950827"/>
              <a:ext cx="8098972" cy="842400"/>
            </a:xfrm>
            <a:prstGeom prst="roundRect">
              <a:avLst>
                <a:gd name="adj" fmla="val 16667"/>
              </a:avLst>
            </a:prstGeom>
            <a:solidFill>
              <a:srgbClr val="3B629E"/>
            </a:solidFill>
            <a:ln>
              <a:noFill/>
            </a:ln>
            <a:effectLst>
              <a:outerShdw blurRad="44450" dist="13970" dir="5400000" algn="ctr"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34;p8"/>
            <p:cNvSpPr txBox="1"/>
            <p:nvPr/>
          </p:nvSpPr>
          <p:spPr>
            <a:xfrm>
              <a:off x="41123" y="2991950"/>
              <a:ext cx="8016726" cy="76015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None/>
              </a:pPr>
              <a:r>
                <a:rPr lang="en-US" sz="2000" b="1">
                  <a:solidFill>
                    <a:schemeClr val="lt1"/>
                  </a:solidFill>
                  <a:latin typeface="Corbel"/>
                  <a:ea typeface="Corbel"/>
                  <a:cs typeface="Corbel"/>
                  <a:sym typeface="Corbel"/>
                </a:rPr>
                <a:t>Read a book</a:t>
              </a:r>
              <a:endParaRPr/>
            </a:p>
          </p:txBody>
        </p:sp>
        <p:sp>
          <p:nvSpPr>
            <p:cNvPr id="51" name="Google Shape;235;p8"/>
            <p:cNvSpPr/>
            <p:nvPr/>
          </p:nvSpPr>
          <p:spPr>
            <a:xfrm>
              <a:off x="0" y="3922828"/>
              <a:ext cx="8098972" cy="842400"/>
            </a:xfrm>
            <a:prstGeom prst="roundRect">
              <a:avLst>
                <a:gd name="adj" fmla="val 16667"/>
              </a:avLst>
            </a:prstGeom>
            <a:solidFill>
              <a:srgbClr val="627CA5"/>
            </a:solidFill>
            <a:ln>
              <a:noFill/>
            </a:ln>
            <a:effectLst>
              <a:outerShdw blurRad="44450" dist="13970" dir="5400000" algn="ctr"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36;p8"/>
            <p:cNvSpPr txBox="1"/>
            <p:nvPr/>
          </p:nvSpPr>
          <p:spPr>
            <a:xfrm>
              <a:off x="41123" y="3963951"/>
              <a:ext cx="8016726" cy="76015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None/>
              </a:pPr>
              <a:r>
                <a:rPr lang="en-US" sz="2000" b="1">
                  <a:solidFill>
                    <a:schemeClr val="lt1"/>
                  </a:solidFill>
                  <a:latin typeface="Corbel"/>
                  <a:ea typeface="Corbel"/>
                  <a:cs typeface="Corbel"/>
                  <a:sym typeface="Corbel"/>
                </a:rPr>
                <a:t>Learn something new</a:t>
              </a:r>
              <a:endParaRPr/>
            </a:p>
          </p:txBody>
        </p:sp>
        <p:sp>
          <p:nvSpPr>
            <p:cNvPr id="53" name="Google Shape;237;p8"/>
            <p:cNvSpPr/>
            <p:nvPr/>
          </p:nvSpPr>
          <p:spPr>
            <a:xfrm>
              <a:off x="0" y="4894827"/>
              <a:ext cx="8098972" cy="842400"/>
            </a:xfrm>
            <a:prstGeom prst="roundRect">
              <a:avLst>
                <a:gd name="adj" fmla="val 16667"/>
              </a:avLst>
            </a:prstGeom>
            <a:solidFill>
              <a:srgbClr val="9597A1"/>
            </a:solidFill>
            <a:ln>
              <a:noFill/>
            </a:ln>
            <a:effectLst>
              <a:outerShdw blurRad="44450" dist="13970" dir="5400000" algn="ctr"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38;p8"/>
            <p:cNvSpPr txBox="1"/>
            <p:nvPr/>
          </p:nvSpPr>
          <p:spPr>
            <a:xfrm>
              <a:off x="41123" y="4935950"/>
              <a:ext cx="8016726" cy="76015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None/>
              </a:pPr>
              <a:r>
                <a:rPr lang="en-US" sz="2000" b="1">
                  <a:solidFill>
                    <a:schemeClr val="lt1"/>
                  </a:solidFill>
                  <a:latin typeface="Corbel"/>
                  <a:ea typeface="Corbel"/>
                  <a:cs typeface="Corbel"/>
                  <a:sym typeface="Corbel"/>
                </a:rPr>
                <a:t>Clean a closet</a:t>
              </a:r>
              <a:endParaRPr/>
            </a:p>
          </p:txBody>
        </p:sp>
      </p:grpSp>
      <p:grpSp>
        <p:nvGrpSpPr>
          <p:cNvPr id="60" name="Google Shape;245;p9"/>
          <p:cNvGrpSpPr/>
          <p:nvPr/>
        </p:nvGrpSpPr>
        <p:grpSpPr>
          <a:xfrm>
            <a:off x="4255476" y="1212573"/>
            <a:ext cx="7407888" cy="4811633"/>
            <a:chOff x="62470" y="284125"/>
            <a:chExt cx="8145000" cy="5353066"/>
          </a:xfrm>
        </p:grpSpPr>
        <p:sp>
          <p:nvSpPr>
            <p:cNvPr id="61" name="Google Shape;246;p9"/>
            <p:cNvSpPr/>
            <p:nvPr/>
          </p:nvSpPr>
          <p:spPr>
            <a:xfrm>
              <a:off x="413470" y="284125"/>
              <a:ext cx="1098000" cy="1098000"/>
            </a:xfrm>
            <a:prstGeom prst="ellipse">
              <a:avLst/>
            </a:prstGeom>
            <a:solidFill>
              <a:srgbClr val="D1C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47;p9"/>
            <p:cNvSpPr/>
            <p:nvPr/>
          </p:nvSpPr>
          <p:spPr>
            <a:xfrm>
              <a:off x="647470" y="518125"/>
              <a:ext cx="630000" cy="630000"/>
            </a:xfrm>
            <a:prstGeom prst="rect">
              <a:avLst/>
            </a:prstGeom>
            <a:blipFill rotWithShape="1">
              <a:blip r:embed="rId4">
                <a:alphaModFix/>
                <a:duotone>
                  <a:prstClr val="black"/>
                  <a:schemeClr val="accent1">
                    <a:tint val="45000"/>
                    <a:satMod val="400000"/>
                  </a:schemeClr>
                </a:duotone>
                <a:extLst>
                  <a:ext uri="{BEBA8EAE-BF5A-486C-A8C5-ECC9F3942E4B}">
                    <a14:imgProps xmlns:a14="http://schemas.microsoft.com/office/drawing/2010/main">
                      <a14:imgLayer r:embed="rId5">
                        <a14:imgEffect>
                          <a14:brightnessContrast bright="-4000" contrast="-100000"/>
                        </a14:imgEffect>
                      </a14:imgLayer>
                    </a14:imgProps>
                  </a:ext>
                </a:extLst>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48;p9"/>
            <p:cNvSpPr/>
            <p:nvPr/>
          </p:nvSpPr>
          <p:spPr>
            <a:xfrm>
              <a:off x="62470" y="1724125"/>
              <a:ext cx="1800000" cy="10115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49;p9"/>
            <p:cNvSpPr txBox="1"/>
            <p:nvPr/>
          </p:nvSpPr>
          <p:spPr>
            <a:xfrm>
              <a:off x="62470" y="1724125"/>
              <a:ext cx="1800000" cy="1011533"/>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None/>
              </a:pPr>
              <a:r>
                <a:rPr lang="en-US" sz="1800" cap="none" dirty="0">
                  <a:solidFill>
                    <a:srgbClr val="203654"/>
                  </a:solidFill>
                  <a:latin typeface="Corbel"/>
                  <a:ea typeface="Corbel"/>
                  <a:cs typeface="Corbel"/>
                  <a:sym typeface="Corbel"/>
                </a:rPr>
                <a:t>Go to </a:t>
              </a:r>
              <a:r>
                <a:rPr lang="en-US" sz="1800" cap="none" dirty="0" smtClean="0">
                  <a:solidFill>
                    <a:srgbClr val="203654"/>
                  </a:solidFill>
                  <a:latin typeface="Corbel"/>
                  <a:ea typeface="Corbel"/>
                  <a:cs typeface="Corbel"/>
                  <a:sym typeface="Corbel"/>
                </a:rPr>
                <a:t>bed </a:t>
              </a:r>
              <a:r>
                <a:rPr lang="en-US" sz="1800" cap="none" dirty="0">
                  <a:solidFill>
                    <a:srgbClr val="203654"/>
                  </a:solidFill>
                  <a:latin typeface="Corbel"/>
                  <a:ea typeface="Corbel"/>
                  <a:cs typeface="Corbel"/>
                  <a:sym typeface="Corbel"/>
                </a:rPr>
                <a:t>&amp; wake up to a </a:t>
              </a:r>
              <a:r>
                <a:rPr lang="en-US" sz="1800" cap="none" dirty="0" smtClean="0">
                  <a:solidFill>
                    <a:srgbClr val="203654"/>
                  </a:solidFill>
                  <a:latin typeface="Corbel"/>
                  <a:ea typeface="Corbel"/>
                  <a:cs typeface="Corbel"/>
                  <a:sym typeface="Corbel"/>
                </a:rPr>
                <a:t>consistent schedule</a:t>
              </a:r>
              <a:endParaRPr sz="1800" cap="none" dirty="0">
                <a:solidFill>
                  <a:srgbClr val="203654"/>
                </a:solidFill>
                <a:latin typeface="Corbel"/>
                <a:ea typeface="Corbel"/>
                <a:cs typeface="Corbel"/>
                <a:sym typeface="Corbel"/>
              </a:endParaRPr>
            </a:p>
          </p:txBody>
        </p:sp>
        <p:sp>
          <p:nvSpPr>
            <p:cNvPr id="65" name="Google Shape;250;p9"/>
            <p:cNvSpPr/>
            <p:nvPr/>
          </p:nvSpPr>
          <p:spPr>
            <a:xfrm>
              <a:off x="2528470" y="284125"/>
              <a:ext cx="1098000" cy="1098000"/>
            </a:xfrm>
            <a:prstGeom prst="ellipse">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51;p9"/>
            <p:cNvSpPr/>
            <p:nvPr/>
          </p:nvSpPr>
          <p:spPr>
            <a:xfrm>
              <a:off x="2639620" y="451946"/>
              <a:ext cx="875700" cy="762356"/>
            </a:xfrm>
            <a:prstGeom prst="rect">
              <a:avLst/>
            </a:prstGeom>
            <a:blipFill rotWithShape="1">
              <a:blip r:embed="rId6">
                <a:alphaModFix/>
                <a:duotone>
                  <a:prstClr val="black"/>
                  <a:schemeClr val="accent1">
                    <a:tint val="45000"/>
                    <a:satMod val="400000"/>
                  </a:schemeClr>
                </a:duotone>
                <a:extLst>
                  <a:ext uri="{BEBA8EAE-BF5A-486C-A8C5-ECC9F3942E4B}">
                    <a14:imgProps xmlns:a14="http://schemas.microsoft.com/office/drawing/2010/main">
                      <a14:imgLayer r:embed="rId7">
                        <a14:imgEffect>
                          <a14:brightnessContrast bright="-26000" contrast="-89000"/>
                        </a14:imgEffect>
                      </a14:imgLayer>
                    </a14:imgProps>
                  </a:ext>
                </a:extLst>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52;p9"/>
            <p:cNvSpPr/>
            <p:nvPr/>
          </p:nvSpPr>
          <p:spPr>
            <a:xfrm>
              <a:off x="2177470" y="1724125"/>
              <a:ext cx="1800000" cy="10115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53;p9"/>
            <p:cNvSpPr txBox="1"/>
            <p:nvPr/>
          </p:nvSpPr>
          <p:spPr>
            <a:xfrm>
              <a:off x="2177470" y="1724125"/>
              <a:ext cx="1800000" cy="1011533"/>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None/>
              </a:pPr>
              <a:r>
                <a:rPr lang="en-US" sz="1800" b="0" cap="none" dirty="0">
                  <a:solidFill>
                    <a:srgbClr val="203654"/>
                  </a:solidFill>
                  <a:latin typeface="Corbel"/>
                  <a:ea typeface="Corbel"/>
                  <a:cs typeface="Corbel"/>
                  <a:sym typeface="Corbel"/>
                </a:rPr>
                <a:t>Keep the bedroom free from electronics</a:t>
              </a:r>
              <a:endParaRPr sz="1800" b="0" cap="none" dirty="0">
                <a:solidFill>
                  <a:srgbClr val="203654"/>
                </a:solidFill>
                <a:latin typeface="Corbel"/>
                <a:ea typeface="Corbel"/>
                <a:cs typeface="Corbel"/>
                <a:sym typeface="Corbel"/>
              </a:endParaRPr>
            </a:p>
          </p:txBody>
        </p:sp>
        <p:sp>
          <p:nvSpPr>
            <p:cNvPr id="69" name="Google Shape;254;p9"/>
            <p:cNvSpPr/>
            <p:nvPr/>
          </p:nvSpPr>
          <p:spPr>
            <a:xfrm>
              <a:off x="4643470" y="284125"/>
              <a:ext cx="1098000" cy="10980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56;p9"/>
            <p:cNvSpPr/>
            <p:nvPr/>
          </p:nvSpPr>
          <p:spPr>
            <a:xfrm>
              <a:off x="4292470" y="1724125"/>
              <a:ext cx="1800000" cy="10115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57;p9"/>
            <p:cNvSpPr txBox="1"/>
            <p:nvPr/>
          </p:nvSpPr>
          <p:spPr>
            <a:xfrm>
              <a:off x="4292470" y="1724125"/>
              <a:ext cx="1800000" cy="1011533"/>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None/>
              </a:pPr>
              <a:r>
                <a:rPr lang="en-US" sz="1800" cap="none" dirty="0">
                  <a:solidFill>
                    <a:srgbClr val="203654"/>
                  </a:solidFill>
                  <a:latin typeface="Corbel"/>
                  <a:ea typeface="Corbel"/>
                  <a:cs typeface="Corbel"/>
                  <a:sym typeface="Corbel"/>
                </a:rPr>
                <a:t>Darken the room</a:t>
              </a:r>
              <a:endParaRPr sz="1800" cap="none" dirty="0">
                <a:solidFill>
                  <a:srgbClr val="203654"/>
                </a:solidFill>
                <a:latin typeface="Corbel"/>
                <a:ea typeface="Corbel"/>
                <a:cs typeface="Corbel"/>
                <a:sym typeface="Corbel"/>
              </a:endParaRPr>
            </a:p>
          </p:txBody>
        </p:sp>
        <p:sp>
          <p:nvSpPr>
            <p:cNvPr id="73" name="Google Shape;258;p9"/>
            <p:cNvSpPr/>
            <p:nvPr/>
          </p:nvSpPr>
          <p:spPr>
            <a:xfrm>
              <a:off x="6758470" y="284125"/>
              <a:ext cx="1098000" cy="1098000"/>
            </a:xfrm>
            <a:prstGeom prst="ellipse">
              <a:avLst/>
            </a:prstGeom>
            <a:solidFill>
              <a:srgbClr val="1324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142640"/>
                </a:solidFill>
              </a:endParaRPr>
            </a:p>
          </p:txBody>
        </p:sp>
        <p:sp>
          <p:nvSpPr>
            <p:cNvPr id="74" name="Google Shape;259;p9"/>
            <p:cNvSpPr/>
            <p:nvPr/>
          </p:nvSpPr>
          <p:spPr>
            <a:xfrm>
              <a:off x="6879543" y="466084"/>
              <a:ext cx="855855" cy="734082"/>
            </a:xfrm>
            <a:prstGeom prst="rect">
              <a:avLst/>
            </a:prstGeom>
            <a:blipFill rotWithShape="1">
              <a:blip r:embed="rId8">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60;p9"/>
            <p:cNvSpPr/>
            <p:nvPr/>
          </p:nvSpPr>
          <p:spPr>
            <a:xfrm>
              <a:off x="6407470" y="1724125"/>
              <a:ext cx="1800000" cy="10115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61;p9"/>
            <p:cNvSpPr txBox="1"/>
            <p:nvPr/>
          </p:nvSpPr>
          <p:spPr>
            <a:xfrm>
              <a:off x="6407470" y="1724125"/>
              <a:ext cx="1800000" cy="1011533"/>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None/>
              </a:pPr>
              <a:r>
                <a:rPr lang="en-US" sz="1800" cap="none">
                  <a:solidFill>
                    <a:srgbClr val="203654"/>
                  </a:solidFill>
                  <a:latin typeface="Corbel"/>
                  <a:ea typeface="Corbel"/>
                  <a:cs typeface="Corbel"/>
                  <a:sym typeface="Corbel"/>
                </a:rPr>
                <a:t>Cool it down</a:t>
              </a:r>
              <a:endParaRPr sz="1800" cap="none">
                <a:solidFill>
                  <a:srgbClr val="203654"/>
                </a:solidFill>
                <a:latin typeface="Corbel"/>
                <a:ea typeface="Corbel"/>
                <a:cs typeface="Corbel"/>
                <a:sym typeface="Corbel"/>
              </a:endParaRPr>
            </a:p>
          </p:txBody>
        </p:sp>
        <p:sp>
          <p:nvSpPr>
            <p:cNvPr id="77" name="Google Shape;262;p9"/>
            <p:cNvSpPr/>
            <p:nvPr/>
          </p:nvSpPr>
          <p:spPr>
            <a:xfrm>
              <a:off x="1470970" y="3185658"/>
              <a:ext cx="1098000" cy="1098000"/>
            </a:xfrm>
            <a:prstGeom prst="ellipse">
              <a:avLst/>
            </a:prstGeom>
            <a:solidFill>
              <a:srgbClr val="1324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63;p9"/>
            <p:cNvSpPr/>
            <p:nvPr/>
          </p:nvSpPr>
          <p:spPr>
            <a:xfrm>
              <a:off x="1704970" y="3419658"/>
              <a:ext cx="630000" cy="630000"/>
            </a:xfrm>
            <a:prstGeom prst="rect">
              <a:avLst/>
            </a:prstGeom>
            <a:blipFill rotWithShape="1">
              <a:blip r:embed="rId9">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64;p9"/>
            <p:cNvSpPr/>
            <p:nvPr/>
          </p:nvSpPr>
          <p:spPr>
            <a:xfrm>
              <a:off x="1119970" y="4625658"/>
              <a:ext cx="1800000" cy="10115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65;p9"/>
            <p:cNvSpPr txBox="1"/>
            <p:nvPr/>
          </p:nvSpPr>
          <p:spPr>
            <a:xfrm>
              <a:off x="1119970" y="4625658"/>
              <a:ext cx="1800000" cy="1011533"/>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None/>
              </a:pPr>
              <a:r>
                <a:rPr lang="en-US" sz="1800" cap="none" dirty="0">
                  <a:solidFill>
                    <a:srgbClr val="203654"/>
                  </a:solidFill>
                  <a:latin typeface="Corbel"/>
                  <a:ea typeface="Corbel"/>
                  <a:cs typeface="Corbel"/>
                  <a:sym typeface="Corbel"/>
                </a:rPr>
                <a:t>Get a sound machine or fan for white noise if needed</a:t>
              </a:r>
              <a:endParaRPr sz="1800" cap="none" dirty="0">
                <a:solidFill>
                  <a:srgbClr val="203654"/>
                </a:solidFill>
                <a:latin typeface="Corbel"/>
                <a:ea typeface="Corbel"/>
                <a:cs typeface="Corbel"/>
                <a:sym typeface="Corbel"/>
              </a:endParaRPr>
            </a:p>
          </p:txBody>
        </p:sp>
        <p:sp>
          <p:nvSpPr>
            <p:cNvPr id="83" name="Google Shape;267;p9"/>
            <p:cNvSpPr/>
            <p:nvPr/>
          </p:nvSpPr>
          <p:spPr>
            <a:xfrm>
              <a:off x="3819970" y="3419658"/>
              <a:ext cx="630000" cy="630000"/>
            </a:xfrm>
            <a:prstGeom prst="rect">
              <a:avLst/>
            </a:prstGeom>
            <a:blipFill rotWithShape="1">
              <a:blip r:embed="rId10">
                <a:alphaModFix/>
                <a:biLevel thresh="25000"/>
                <a:extLst>
                  <a:ext uri="{BEBA8EAE-BF5A-486C-A8C5-ECC9F3942E4B}">
                    <a14:imgProps xmlns:a14="http://schemas.microsoft.com/office/drawing/2010/main">
                      <a14:imgLayer r:embed="rId11">
                        <a14:imgEffect>
                          <a14:brightnessContrast bright="-91000" contrast="-71000"/>
                        </a14:imgEffect>
                      </a14:imgLayer>
                    </a14:imgProps>
                  </a:ext>
                </a:extLst>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68;p9"/>
            <p:cNvSpPr/>
            <p:nvPr/>
          </p:nvSpPr>
          <p:spPr>
            <a:xfrm>
              <a:off x="3234970" y="4625658"/>
              <a:ext cx="1800000" cy="10115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69;p9"/>
            <p:cNvSpPr txBox="1"/>
            <p:nvPr/>
          </p:nvSpPr>
          <p:spPr>
            <a:xfrm>
              <a:off x="3234970" y="4625658"/>
              <a:ext cx="1800000" cy="1011533"/>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None/>
              </a:pPr>
              <a:r>
                <a:rPr lang="en-US" sz="1800" cap="none" dirty="0">
                  <a:solidFill>
                    <a:srgbClr val="203654"/>
                  </a:solidFill>
                  <a:latin typeface="Corbel"/>
                  <a:ea typeface="Corbel"/>
                  <a:cs typeface="Corbel"/>
                  <a:sym typeface="Corbel"/>
                </a:rPr>
                <a:t>Use a lavender fragrance or one that smells good to you</a:t>
              </a:r>
              <a:endParaRPr sz="1800" cap="none" dirty="0">
                <a:solidFill>
                  <a:srgbClr val="203654"/>
                </a:solidFill>
                <a:latin typeface="Corbel"/>
                <a:ea typeface="Corbel"/>
                <a:cs typeface="Corbel"/>
                <a:sym typeface="Corbel"/>
              </a:endParaRPr>
            </a:p>
          </p:txBody>
        </p:sp>
        <p:sp>
          <p:nvSpPr>
            <p:cNvPr id="86" name="Google Shape;270;p9"/>
            <p:cNvSpPr/>
            <p:nvPr/>
          </p:nvSpPr>
          <p:spPr>
            <a:xfrm>
              <a:off x="5700970" y="3185658"/>
              <a:ext cx="1098000" cy="1098000"/>
            </a:xfrm>
            <a:prstGeom prst="ellipse">
              <a:avLst/>
            </a:prstGeom>
            <a:solidFill>
              <a:srgbClr val="D1C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71;p9"/>
            <p:cNvSpPr/>
            <p:nvPr/>
          </p:nvSpPr>
          <p:spPr>
            <a:xfrm>
              <a:off x="5934970" y="3419658"/>
              <a:ext cx="630000" cy="630000"/>
            </a:xfrm>
            <a:prstGeom prst="rect">
              <a:avLst/>
            </a:prstGeom>
            <a:blipFill rotWithShape="1">
              <a:blip r:embed="rId1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272;p9"/>
            <p:cNvSpPr/>
            <p:nvPr/>
          </p:nvSpPr>
          <p:spPr>
            <a:xfrm>
              <a:off x="5349970" y="4625658"/>
              <a:ext cx="1800000" cy="10115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273;p9"/>
            <p:cNvSpPr txBox="1"/>
            <p:nvPr/>
          </p:nvSpPr>
          <p:spPr>
            <a:xfrm>
              <a:off x="5349970" y="4625658"/>
              <a:ext cx="1800000" cy="1011533"/>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None/>
              </a:pPr>
              <a:r>
                <a:rPr lang="en-US" sz="1800" cap="none" dirty="0">
                  <a:solidFill>
                    <a:srgbClr val="203654"/>
                  </a:solidFill>
                  <a:latin typeface="Corbel"/>
                  <a:ea typeface="Corbel"/>
                  <a:cs typeface="Corbel"/>
                  <a:sym typeface="Corbel"/>
                </a:rPr>
                <a:t>Use breathing techniques</a:t>
              </a:r>
              <a:endParaRPr sz="1800" cap="none" dirty="0">
                <a:solidFill>
                  <a:srgbClr val="203654"/>
                </a:solidFill>
                <a:latin typeface="Corbel"/>
                <a:ea typeface="Corbel"/>
                <a:cs typeface="Corbel"/>
                <a:sym typeface="Corbel"/>
              </a:endParaRPr>
            </a:p>
          </p:txBody>
        </p:sp>
      </p:grpSp>
      <p:pic>
        <p:nvPicPr>
          <p:cNvPr id="5122" name="Picture 2" descr="Curtain Clipart Cartoon and other clipart images on Cliparts pub™"/>
          <p:cNvPicPr>
            <a:picLocks noChangeAspect="1" noChangeArrowheads="1"/>
          </p:cNvPicPr>
          <p:nvPr/>
        </p:nvPicPr>
        <p:blipFill>
          <a:blip r:embed="rId13">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642742" y="1345739"/>
            <a:ext cx="512688" cy="711783"/>
          </a:xfrm>
          <a:prstGeom prst="rect">
            <a:avLst/>
          </a:prstGeom>
          <a:noFill/>
          <a:extLst>
            <a:ext uri="{909E8E84-426E-40DD-AFC4-6F175D3DCCD1}">
              <a14:hiddenFill xmlns:a14="http://schemas.microsoft.com/office/drawing/2010/main">
                <a:solidFill>
                  <a:srgbClr val="FFFFFF"/>
                </a:solidFill>
              </a14:hiddenFill>
            </a:ext>
          </a:extLst>
        </p:spPr>
      </p:pic>
      <p:sp>
        <p:nvSpPr>
          <p:cNvPr id="91" name="Rectangle 90"/>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93" name="Rectangle 92"/>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94" name="Rectangle 93"/>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62478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60"/>
                                        </p:tgtEl>
                                        <p:attrNameLst>
                                          <p:attrName>style.visibility</p:attrName>
                                        </p:attrNameLst>
                                      </p:cBhvr>
                                      <p:to>
                                        <p:strVal val="visible"/>
                                      </p:to>
                                    </p:set>
                                    <p:animEffect transition="in" filter="wheel(1)">
                                      <p:cBhvr>
                                        <p:cTn id="13" dur="20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59" name="Rectangle 58"/>
          <p:cNvSpPr/>
          <p:nvPr/>
        </p:nvSpPr>
        <p:spPr>
          <a:xfrm>
            <a:off x="1664525" y="896611"/>
            <a:ext cx="2145475"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14</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sp>
        <p:nvSpPr>
          <p:cNvPr id="4" name="Rectangle 3"/>
          <p:cNvSpPr/>
          <p:nvPr/>
        </p:nvSpPr>
        <p:spPr>
          <a:xfrm>
            <a:off x="1627625" y="2889331"/>
            <a:ext cx="2261997" cy="1015663"/>
          </a:xfrm>
          <a:prstGeom prst="rect">
            <a:avLst/>
          </a:prstGeom>
        </p:spPr>
        <p:txBody>
          <a:bodyPr wrap="square">
            <a:spAutoFit/>
          </a:bodyPr>
          <a:lstStyle/>
          <a:p>
            <a:pPr lvl="0" algn="ctr">
              <a:spcBef>
                <a:spcPts val="600"/>
              </a:spcBef>
              <a:spcAft>
                <a:spcPts val="600"/>
              </a:spcAft>
            </a:pPr>
            <a:r>
              <a:rPr lang="en-US" sz="3000" dirty="0" smtClean="0">
                <a:solidFill>
                  <a:srgbClr val="13243D"/>
                </a:solidFill>
                <a:latin typeface="Libre Franklin Medium"/>
                <a:ea typeface="Libre Franklin Medium"/>
                <a:cs typeface="Libre Franklin Medium"/>
                <a:sym typeface="Libre Franklin Medium"/>
              </a:rPr>
              <a:t>Good Nutrition</a:t>
            </a:r>
            <a:endParaRPr lang="en-US" sz="3000" dirty="0">
              <a:solidFill>
                <a:srgbClr val="13243D"/>
              </a:solidFill>
            </a:endParaRPr>
          </a:p>
        </p:txBody>
      </p:sp>
      <p:grpSp>
        <p:nvGrpSpPr>
          <p:cNvPr id="56" name="Google Shape;280;p10"/>
          <p:cNvGrpSpPr/>
          <p:nvPr/>
        </p:nvGrpSpPr>
        <p:grpSpPr>
          <a:xfrm>
            <a:off x="3949784" y="896611"/>
            <a:ext cx="7864970" cy="5363163"/>
            <a:chOff x="-88482" y="20196"/>
            <a:chExt cx="8159733" cy="5627306"/>
          </a:xfrm>
        </p:grpSpPr>
        <p:sp>
          <p:nvSpPr>
            <p:cNvPr id="60" name="Google Shape;281;p10"/>
            <p:cNvSpPr/>
            <p:nvPr/>
          </p:nvSpPr>
          <p:spPr>
            <a:xfrm>
              <a:off x="-88482" y="27116"/>
              <a:ext cx="7982769" cy="66338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82;p10"/>
            <p:cNvSpPr/>
            <p:nvPr/>
          </p:nvSpPr>
          <p:spPr>
            <a:xfrm>
              <a:off x="36352" y="102410"/>
              <a:ext cx="516535" cy="476080"/>
            </a:xfrm>
            <a:prstGeom prst="rect">
              <a:avLst/>
            </a:prstGeom>
            <a:blipFill rotWithShape="1">
              <a:blip r:embed="rId4">
                <a:alphaModFix/>
                <a:duotone>
                  <a:prstClr val="black"/>
                  <a:schemeClr val="tx2">
                    <a:tint val="45000"/>
                    <a:satMod val="400000"/>
                  </a:schemeClr>
                </a:duotone>
              </a:blip>
              <a:stretch>
                <a:fillRect t="-3999" b="-3999"/>
              </a:stretch>
            </a:blipFill>
            <a:ln w="1077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83;p10"/>
            <p:cNvSpPr/>
            <p:nvPr/>
          </p:nvSpPr>
          <p:spPr>
            <a:xfrm>
              <a:off x="553840" y="20196"/>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84;p10"/>
            <p:cNvSpPr txBox="1"/>
            <p:nvPr/>
          </p:nvSpPr>
          <p:spPr>
            <a:xfrm>
              <a:off x="553840" y="20196"/>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a:solidFill>
                    <a:srgbClr val="142640"/>
                  </a:solidFill>
                  <a:latin typeface="Corbel"/>
                  <a:ea typeface="Corbel"/>
                  <a:cs typeface="Corbel"/>
                  <a:sym typeface="Corbel"/>
                </a:rPr>
                <a:t>Don’t over-eat</a:t>
              </a:r>
              <a:endParaRPr sz="2000" b="1" dirty="0">
                <a:solidFill>
                  <a:srgbClr val="142640"/>
                </a:solidFill>
                <a:latin typeface="Corbel"/>
                <a:ea typeface="Corbel"/>
                <a:cs typeface="Corbel"/>
                <a:sym typeface="Corbel"/>
              </a:endParaRPr>
            </a:p>
          </p:txBody>
        </p:sp>
        <p:sp>
          <p:nvSpPr>
            <p:cNvPr id="64" name="Google Shape;285;p10"/>
            <p:cNvSpPr/>
            <p:nvPr/>
          </p:nvSpPr>
          <p:spPr>
            <a:xfrm>
              <a:off x="-88482" y="837986"/>
              <a:ext cx="7982769" cy="663381"/>
            </a:xfrm>
            <a:prstGeom prst="roundRect">
              <a:avLst>
                <a:gd name="adj" fmla="val 10000"/>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86;p10"/>
            <p:cNvSpPr/>
            <p:nvPr/>
          </p:nvSpPr>
          <p:spPr>
            <a:xfrm>
              <a:off x="36352" y="936128"/>
              <a:ext cx="516535" cy="467097"/>
            </a:xfrm>
            <a:prstGeom prst="rect">
              <a:avLst/>
            </a:prstGeom>
            <a:blipFill rotWithShape="1">
              <a:blip r:embed="rId5">
                <a:alphaModFix/>
                <a:duotone>
                  <a:prstClr val="black"/>
                  <a:schemeClr val="accent1">
                    <a:tint val="45000"/>
                    <a:satMod val="400000"/>
                  </a:schemeClr>
                </a:duotone>
                <a:extLst>
                  <a:ext uri="{BEBA8EAE-BF5A-486C-A8C5-ECC9F3942E4B}">
                    <a14:imgProps xmlns:a14="http://schemas.microsoft.com/office/drawing/2010/main">
                      <a14:imgLayer r:embed="rId6">
                        <a14:imgEffect>
                          <a14:brightnessContrast bright="-40000" contrast="20000"/>
                        </a14:imgEffect>
                      </a14:imgLayer>
                    </a14:imgProps>
                  </a:ext>
                </a:extLst>
              </a:blip>
              <a:stretch>
                <a:fillRect t="-4999" b="-4998"/>
              </a:stretch>
            </a:blipFill>
            <a:ln w="1077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87;p10"/>
            <p:cNvSpPr/>
            <p:nvPr/>
          </p:nvSpPr>
          <p:spPr>
            <a:xfrm>
              <a:off x="499258" y="837986"/>
              <a:ext cx="7571993"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88;p10"/>
            <p:cNvSpPr txBox="1"/>
            <p:nvPr/>
          </p:nvSpPr>
          <p:spPr>
            <a:xfrm>
              <a:off x="499258" y="837986"/>
              <a:ext cx="7571993"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a:solidFill>
                    <a:srgbClr val="13243D"/>
                  </a:solidFill>
                  <a:latin typeface="Corbel"/>
                  <a:ea typeface="Corbel"/>
                  <a:cs typeface="Corbel"/>
                  <a:sym typeface="Corbel"/>
                </a:rPr>
                <a:t>Eat meals on a schedule, schedule dinner hours before bed</a:t>
              </a:r>
              <a:endParaRPr sz="2000" b="1" dirty="0">
                <a:solidFill>
                  <a:srgbClr val="13243D"/>
                </a:solidFill>
                <a:latin typeface="Corbel"/>
                <a:ea typeface="Corbel"/>
                <a:cs typeface="Corbel"/>
                <a:sym typeface="Corbel"/>
              </a:endParaRPr>
            </a:p>
          </p:txBody>
        </p:sp>
        <p:sp>
          <p:nvSpPr>
            <p:cNvPr id="68" name="Google Shape;289;p10"/>
            <p:cNvSpPr/>
            <p:nvPr/>
          </p:nvSpPr>
          <p:spPr>
            <a:xfrm>
              <a:off x="-88482" y="1667213"/>
              <a:ext cx="7982769" cy="66338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90;p10"/>
            <p:cNvSpPr/>
            <p:nvPr/>
          </p:nvSpPr>
          <p:spPr>
            <a:xfrm>
              <a:off x="36352" y="1756398"/>
              <a:ext cx="516535" cy="485011"/>
            </a:xfrm>
            <a:prstGeom prst="rect">
              <a:avLst/>
            </a:prstGeom>
            <a:blipFill rotWithShape="1">
              <a:blip r:embed="rId7">
                <a:alphaModFix/>
                <a:duotone>
                  <a:prstClr val="black"/>
                  <a:schemeClr val="tx2">
                    <a:tint val="45000"/>
                    <a:satMod val="400000"/>
                  </a:schemeClr>
                </a:duotone>
                <a:extLst>
                  <a:ext uri="{BEBA8EAE-BF5A-486C-A8C5-ECC9F3942E4B}">
                    <a14:imgProps xmlns:a14="http://schemas.microsoft.com/office/drawing/2010/main">
                      <a14:imgLayer r:embed="rId8">
                        <a14:imgEffect>
                          <a14:colorTemperature colorTemp="4700"/>
                        </a14:imgEffect>
                      </a14:imgLayer>
                    </a14:imgProps>
                  </a:ext>
                </a:extLst>
              </a:blip>
              <a:stretch>
                <a:fillRect t="-2999" b="-2999"/>
              </a:stretch>
            </a:blipFill>
            <a:ln w="1077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142640"/>
                </a:solidFill>
              </a:endParaRPr>
            </a:p>
          </p:txBody>
        </p:sp>
        <p:sp>
          <p:nvSpPr>
            <p:cNvPr id="70" name="Google Shape;291;p10"/>
            <p:cNvSpPr/>
            <p:nvPr/>
          </p:nvSpPr>
          <p:spPr>
            <a:xfrm>
              <a:off x="521588" y="1680660"/>
              <a:ext cx="7302078"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92;p10"/>
            <p:cNvSpPr txBox="1"/>
            <p:nvPr/>
          </p:nvSpPr>
          <p:spPr>
            <a:xfrm>
              <a:off x="521588" y="1680660"/>
              <a:ext cx="7302078"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a:solidFill>
                    <a:srgbClr val="13243D"/>
                  </a:solidFill>
                  <a:latin typeface="Corbel"/>
                  <a:ea typeface="Corbel"/>
                  <a:cs typeface="Corbel"/>
                  <a:sym typeface="Corbel"/>
                </a:rPr>
                <a:t>Try to eat healthier and challenge family and friends </a:t>
              </a:r>
              <a:endParaRPr sz="2000" b="1" dirty="0">
                <a:solidFill>
                  <a:srgbClr val="13243D"/>
                </a:solidFill>
                <a:latin typeface="Corbel"/>
                <a:ea typeface="Corbel"/>
                <a:cs typeface="Corbel"/>
                <a:sym typeface="Corbel"/>
              </a:endParaRPr>
            </a:p>
          </p:txBody>
        </p:sp>
        <p:sp>
          <p:nvSpPr>
            <p:cNvPr id="72" name="Google Shape;293;p10"/>
            <p:cNvSpPr/>
            <p:nvPr/>
          </p:nvSpPr>
          <p:spPr>
            <a:xfrm>
              <a:off x="-88482" y="2496440"/>
              <a:ext cx="7982769" cy="663381"/>
            </a:xfrm>
            <a:prstGeom prst="roundRect">
              <a:avLst>
                <a:gd name="adj" fmla="val 10000"/>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lumMod val="20000"/>
                    <a:lumOff val="80000"/>
                  </a:schemeClr>
                </a:solidFill>
              </a:endParaRPr>
            </a:p>
          </p:txBody>
        </p:sp>
        <p:sp>
          <p:nvSpPr>
            <p:cNvPr id="73" name="Google Shape;294;p10"/>
            <p:cNvSpPr/>
            <p:nvPr/>
          </p:nvSpPr>
          <p:spPr>
            <a:xfrm>
              <a:off x="36352" y="2643904"/>
              <a:ext cx="516535" cy="368453"/>
            </a:xfrm>
            <a:prstGeom prst="rect">
              <a:avLst/>
            </a:prstGeom>
            <a:blipFill rotWithShape="1">
              <a:blip r:embed="rId9">
                <a:alphaModFix/>
              </a:blip>
              <a:stretch>
                <a:fillRect t="-19998" b="-19998"/>
              </a:stretch>
            </a:blipFill>
            <a:ln w="1077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95;p10"/>
            <p:cNvSpPr/>
            <p:nvPr/>
          </p:nvSpPr>
          <p:spPr>
            <a:xfrm>
              <a:off x="553840" y="2496440"/>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96;p10"/>
            <p:cNvSpPr txBox="1"/>
            <p:nvPr/>
          </p:nvSpPr>
          <p:spPr>
            <a:xfrm>
              <a:off x="553840" y="2496440"/>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a:solidFill>
                    <a:srgbClr val="142640"/>
                  </a:solidFill>
                  <a:latin typeface="Corbel"/>
                  <a:ea typeface="Corbel"/>
                  <a:cs typeface="Corbel"/>
                  <a:sym typeface="Corbel"/>
                </a:rPr>
                <a:t>Don’t eat a heavy dinner </a:t>
              </a:r>
              <a:endParaRPr sz="2000" b="1" dirty="0">
                <a:solidFill>
                  <a:srgbClr val="142640"/>
                </a:solidFill>
                <a:latin typeface="Corbel"/>
                <a:ea typeface="Corbel"/>
                <a:cs typeface="Corbel"/>
                <a:sym typeface="Corbel"/>
              </a:endParaRPr>
            </a:p>
          </p:txBody>
        </p:sp>
        <p:sp>
          <p:nvSpPr>
            <p:cNvPr id="76" name="Google Shape;297;p10"/>
            <p:cNvSpPr/>
            <p:nvPr/>
          </p:nvSpPr>
          <p:spPr>
            <a:xfrm>
              <a:off x="-88482" y="3325667"/>
              <a:ext cx="7982769" cy="66338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98;p10"/>
            <p:cNvSpPr/>
            <p:nvPr/>
          </p:nvSpPr>
          <p:spPr>
            <a:xfrm>
              <a:off x="33493" y="3370046"/>
              <a:ext cx="522253" cy="574625"/>
            </a:xfrm>
            <a:prstGeom prst="rect">
              <a:avLst/>
            </a:prstGeom>
            <a:blipFill rotWithShape="1">
              <a:blip r:embed="rId10">
                <a:alphaModFix/>
                <a:duotone>
                  <a:prstClr val="black"/>
                  <a:schemeClr val="tx2">
                    <a:tint val="45000"/>
                    <a:satMod val="400000"/>
                  </a:schemeClr>
                </a:duotone>
              </a:blip>
              <a:stretch>
                <a:fillRect/>
              </a:stretch>
            </a:blipFill>
            <a:ln w="1077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99;p10"/>
            <p:cNvSpPr/>
            <p:nvPr/>
          </p:nvSpPr>
          <p:spPr>
            <a:xfrm>
              <a:off x="553840" y="3339114"/>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300;p10"/>
            <p:cNvSpPr txBox="1"/>
            <p:nvPr/>
          </p:nvSpPr>
          <p:spPr>
            <a:xfrm>
              <a:off x="553840" y="3339114"/>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a:solidFill>
                    <a:srgbClr val="142640"/>
                  </a:solidFill>
                  <a:latin typeface="Corbel"/>
                  <a:ea typeface="Corbel"/>
                  <a:cs typeface="Corbel"/>
                  <a:sym typeface="Corbel"/>
                </a:rPr>
                <a:t>Start the day off with a nutrition filled </a:t>
              </a:r>
              <a:r>
                <a:rPr lang="en-US" sz="2000" b="1" dirty="0" smtClean="0">
                  <a:solidFill>
                    <a:srgbClr val="142640"/>
                  </a:solidFill>
                  <a:latin typeface="Corbel"/>
                  <a:ea typeface="Corbel"/>
                  <a:cs typeface="Corbel"/>
                  <a:sym typeface="Corbel"/>
                </a:rPr>
                <a:t>breakfast</a:t>
              </a:r>
              <a:endParaRPr sz="2000" b="1" dirty="0">
                <a:solidFill>
                  <a:srgbClr val="142640"/>
                </a:solidFill>
                <a:latin typeface="Corbel"/>
                <a:ea typeface="Corbel"/>
                <a:cs typeface="Corbel"/>
                <a:sym typeface="Corbel"/>
              </a:endParaRPr>
            </a:p>
          </p:txBody>
        </p:sp>
        <p:sp>
          <p:nvSpPr>
            <p:cNvPr id="80" name="Google Shape;301;p10"/>
            <p:cNvSpPr/>
            <p:nvPr/>
          </p:nvSpPr>
          <p:spPr>
            <a:xfrm>
              <a:off x="-88482" y="4154894"/>
              <a:ext cx="7982769" cy="663381"/>
            </a:xfrm>
            <a:prstGeom prst="roundRect">
              <a:avLst>
                <a:gd name="adj" fmla="val 10000"/>
              </a:avLst>
            </a:prstGeom>
            <a:solidFill>
              <a:schemeClr val="accent2">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302;p10"/>
            <p:cNvSpPr/>
            <p:nvPr/>
          </p:nvSpPr>
          <p:spPr>
            <a:xfrm>
              <a:off x="36352" y="4230656"/>
              <a:ext cx="516535" cy="511858"/>
            </a:xfrm>
            <a:prstGeom prst="rect">
              <a:avLst/>
            </a:prstGeom>
            <a:blipFill rotWithShape="1">
              <a:blip r:embed="rId11">
                <a:alphaModFix/>
                <a:duotone>
                  <a:prstClr val="black"/>
                  <a:schemeClr val="accent1">
                    <a:tint val="45000"/>
                    <a:satMod val="400000"/>
                  </a:schemeClr>
                </a:duotone>
                <a:extLst>
                  <a:ext uri="{BEBA8EAE-BF5A-486C-A8C5-ECC9F3942E4B}">
                    <a14:imgProps xmlns:a14="http://schemas.microsoft.com/office/drawing/2010/main">
                      <a14:imgLayer r:embed="rId12">
                        <a14:imgEffect>
                          <a14:brightnessContrast bright="-40000"/>
                        </a14:imgEffect>
                      </a14:imgLayer>
                    </a14:imgProps>
                  </a:ext>
                </a:extLst>
              </a:blip>
              <a:stretch>
                <a:fillRect/>
              </a:stretch>
            </a:blipFill>
            <a:ln w="1077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303;p10"/>
            <p:cNvSpPr/>
            <p:nvPr/>
          </p:nvSpPr>
          <p:spPr>
            <a:xfrm>
              <a:off x="553840" y="4168341"/>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304;p10"/>
            <p:cNvSpPr txBox="1"/>
            <p:nvPr/>
          </p:nvSpPr>
          <p:spPr>
            <a:xfrm>
              <a:off x="553840" y="4168341"/>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a:solidFill>
                    <a:srgbClr val="142640"/>
                  </a:solidFill>
                  <a:latin typeface="Corbel"/>
                  <a:ea typeface="Corbel"/>
                  <a:cs typeface="Corbel"/>
                  <a:sym typeface="Corbel"/>
                </a:rPr>
                <a:t>Drink a gallon of water daily</a:t>
              </a:r>
              <a:endParaRPr sz="2000" b="1" dirty="0">
                <a:solidFill>
                  <a:srgbClr val="142640"/>
                </a:solidFill>
                <a:latin typeface="Corbel"/>
                <a:ea typeface="Corbel"/>
                <a:cs typeface="Corbel"/>
                <a:sym typeface="Corbel"/>
              </a:endParaRPr>
            </a:p>
          </p:txBody>
        </p:sp>
        <p:sp>
          <p:nvSpPr>
            <p:cNvPr id="84" name="Google Shape;305;p10"/>
            <p:cNvSpPr/>
            <p:nvPr/>
          </p:nvSpPr>
          <p:spPr>
            <a:xfrm>
              <a:off x="-88482" y="4984121"/>
              <a:ext cx="7982769" cy="66338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306;p10"/>
            <p:cNvSpPr/>
            <p:nvPr/>
          </p:nvSpPr>
          <p:spPr>
            <a:xfrm>
              <a:off x="36351" y="5131611"/>
              <a:ext cx="516535" cy="395344"/>
            </a:xfrm>
            <a:prstGeom prst="rect">
              <a:avLst/>
            </a:prstGeom>
            <a:blipFill rotWithShape="1">
              <a:blip r:embed="rId13">
                <a:alphaModFix/>
                <a:duotone>
                  <a:prstClr val="black"/>
                  <a:schemeClr val="tx2">
                    <a:tint val="45000"/>
                    <a:satMod val="400000"/>
                  </a:schemeClr>
                </a:duotone>
              </a:blip>
              <a:stretch>
                <a:fillRect t="-19998" b="-19998"/>
              </a:stretch>
            </a:blipFill>
            <a:ln w="1077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307;p10"/>
            <p:cNvSpPr/>
            <p:nvPr/>
          </p:nvSpPr>
          <p:spPr>
            <a:xfrm>
              <a:off x="553840" y="4972685"/>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308;p10"/>
            <p:cNvSpPr txBox="1"/>
            <p:nvPr/>
          </p:nvSpPr>
          <p:spPr>
            <a:xfrm>
              <a:off x="553840" y="4972685"/>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a:solidFill>
                    <a:srgbClr val="142640"/>
                  </a:solidFill>
                  <a:latin typeface="Corbel"/>
                  <a:ea typeface="Corbel"/>
                  <a:cs typeface="Corbel"/>
                  <a:sym typeface="Corbel"/>
                </a:rPr>
                <a:t>Limit consumption of caffeine, nicotine, and alcohol </a:t>
              </a:r>
              <a:endParaRPr sz="2000" b="1" dirty="0">
                <a:solidFill>
                  <a:srgbClr val="142640"/>
                </a:solidFill>
                <a:latin typeface="Corbel"/>
                <a:ea typeface="Corbel"/>
                <a:cs typeface="Corbel"/>
                <a:sym typeface="Corbel"/>
              </a:endParaRPr>
            </a:p>
          </p:txBody>
        </p:sp>
      </p:grpSp>
      <p:sp>
        <p:nvSpPr>
          <p:cNvPr id="88" name="Rectangle 87"/>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90" name="Rectangle 89"/>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91" name="Rectangle 90"/>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253455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56"/>
                                        </p:tgtEl>
                                        <p:attrNameLst>
                                          <p:attrName>style.visibility</p:attrName>
                                        </p:attrNameLst>
                                      </p:cBhvr>
                                      <p:to>
                                        <p:strVal val="visible"/>
                                      </p:to>
                                    </p:set>
                                    <p:anim calcmode="lin" valueType="num">
                                      <p:cBhvr>
                                        <p:cTn id="13" dur="1000" fill="hold"/>
                                        <p:tgtEl>
                                          <p:spTgt spid="56"/>
                                        </p:tgtEl>
                                        <p:attrNameLst>
                                          <p:attrName>ppt_w</p:attrName>
                                        </p:attrNameLst>
                                      </p:cBhvr>
                                      <p:tavLst>
                                        <p:tav tm="0">
                                          <p:val>
                                            <p:fltVal val="0"/>
                                          </p:val>
                                        </p:tav>
                                        <p:tav tm="100000">
                                          <p:val>
                                            <p:strVal val="#ppt_w"/>
                                          </p:val>
                                        </p:tav>
                                      </p:tavLst>
                                    </p:anim>
                                    <p:anim calcmode="lin" valueType="num">
                                      <p:cBhvr>
                                        <p:cTn id="14" dur="1000" fill="hold"/>
                                        <p:tgtEl>
                                          <p:spTgt spid="56"/>
                                        </p:tgtEl>
                                        <p:attrNameLst>
                                          <p:attrName>ppt_h</p:attrName>
                                        </p:attrNameLst>
                                      </p:cBhvr>
                                      <p:tavLst>
                                        <p:tav tm="0">
                                          <p:val>
                                            <p:fltVal val="0"/>
                                          </p:val>
                                        </p:tav>
                                        <p:tav tm="100000">
                                          <p:val>
                                            <p:strVal val="#ppt_h"/>
                                          </p:val>
                                        </p:tav>
                                      </p:tavLst>
                                    </p:anim>
                                    <p:anim calcmode="lin" valueType="num">
                                      <p:cBhvr>
                                        <p:cTn id="15" dur="1000" fill="hold"/>
                                        <p:tgtEl>
                                          <p:spTgt spid="56"/>
                                        </p:tgtEl>
                                        <p:attrNameLst>
                                          <p:attrName>style.rotation</p:attrName>
                                        </p:attrNameLst>
                                      </p:cBhvr>
                                      <p:tavLst>
                                        <p:tav tm="0">
                                          <p:val>
                                            <p:fltVal val="90"/>
                                          </p:val>
                                        </p:tav>
                                        <p:tav tm="100000">
                                          <p:val>
                                            <p:fltVal val="0"/>
                                          </p:val>
                                        </p:tav>
                                      </p:tavLst>
                                    </p:anim>
                                    <p:animEffect transition="in" filter="fade">
                                      <p:cBhvr>
                                        <p:cTn id="16" dur="10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55" name="Rectangle 54"/>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9" name="Rectangle 88"/>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90" name="Rectangle 89"/>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9" name="Rectangle 58"/>
          <p:cNvSpPr/>
          <p:nvPr/>
        </p:nvSpPr>
        <p:spPr>
          <a:xfrm>
            <a:off x="1685885" y="892863"/>
            <a:ext cx="2145475"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15</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sp>
        <p:nvSpPr>
          <p:cNvPr id="4" name="Rectangle 3"/>
          <p:cNvSpPr/>
          <p:nvPr/>
        </p:nvSpPr>
        <p:spPr>
          <a:xfrm>
            <a:off x="1685885" y="3040794"/>
            <a:ext cx="2261997" cy="553998"/>
          </a:xfrm>
          <a:prstGeom prst="rect">
            <a:avLst/>
          </a:prstGeom>
        </p:spPr>
        <p:txBody>
          <a:bodyPr wrap="square">
            <a:spAutoFit/>
          </a:bodyPr>
          <a:lstStyle/>
          <a:p>
            <a:pPr lvl="0" algn="ctr">
              <a:spcBef>
                <a:spcPts val="600"/>
              </a:spcBef>
              <a:spcAft>
                <a:spcPts val="600"/>
              </a:spcAft>
            </a:pPr>
            <a:r>
              <a:rPr lang="en-US" sz="3000" dirty="0" smtClean="0">
                <a:solidFill>
                  <a:srgbClr val="13243D"/>
                </a:solidFill>
                <a:latin typeface="Libre Franklin Medium"/>
                <a:ea typeface="Libre Franklin Medium"/>
                <a:cs typeface="Libre Franklin Medium"/>
                <a:sym typeface="Libre Franklin Medium"/>
              </a:rPr>
              <a:t>Exercise </a:t>
            </a:r>
            <a:endParaRPr lang="en-US" sz="3000" dirty="0">
              <a:solidFill>
                <a:srgbClr val="13243D"/>
              </a:solidFill>
            </a:endParaRPr>
          </a:p>
        </p:txBody>
      </p:sp>
      <p:grpSp>
        <p:nvGrpSpPr>
          <p:cNvPr id="56" name="Google Shape;280;p10"/>
          <p:cNvGrpSpPr/>
          <p:nvPr/>
        </p:nvGrpSpPr>
        <p:grpSpPr>
          <a:xfrm>
            <a:off x="4080326" y="1273083"/>
            <a:ext cx="7864970" cy="5352264"/>
            <a:chOff x="-88482" y="20196"/>
            <a:chExt cx="8159733" cy="5615870"/>
          </a:xfrm>
        </p:grpSpPr>
        <p:sp>
          <p:nvSpPr>
            <p:cNvPr id="60" name="Google Shape;281;p10"/>
            <p:cNvSpPr/>
            <p:nvPr/>
          </p:nvSpPr>
          <p:spPr>
            <a:xfrm>
              <a:off x="-88482" y="27116"/>
              <a:ext cx="7982769" cy="66338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83;p10"/>
            <p:cNvSpPr/>
            <p:nvPr/>
          </p:nvSpPr>
          <p:spPr>
            <a:xfrm>
              <a:off x="553840" y="20196"/>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84;p10"/>
            <p:cNvSpPr txBox="1"/>
            <p:nvPr/>
          </p:nvSpPr>
          <p:spPr>
            <a:xfrm>
              <a:off x="33493" y="20196"/>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smtClean="0">
                  <a:solidFill>
                    <a:srgbClr val="142640"/>
                  </a:solidFill>
                  <a:latin typeface="Corbel"/>
                  <a:ea typeface="Corbel"/>
                  <a:cs typeface="Corbel"/>
                  <a:sym typeface="Corbel"/>
                </a:rPr>
                <a:t>Dance with a loved one or by yourself </a:t>
              </a:r>
              <a:endParaRPr sz="2000" b="1" dirty="0">
                <a:solidFill>
                  <a:srgbClr val="142640"/>
                </a:solidFill>
                <a:latin typeface="Corbel"/>
                <a:ea typeface="Corbel"/>
                <a:cs typeface="Corbel"/>
                <a:sym typeface="Corbel"/>
              </a:endParaRPr>
            </a:p>
          </p:txBody>
        </p:sp>
        <p:sp>
          <p:nvSpPr>
            <p:cNvPr id="64" name="Google Shape;285;p10"/>
            <p:cNvSpPr/>
            <p:nvPr/>
          </p:nvSpPr>
          <p:spPr>
            <a:xfrm>
              <a:off x="-88482" y="837986"/>
              <a:ext cx="7982769" cy="663381"/>
            </a:xfrm>
            <a:prstGeom prst="roundRect">
              <a:avLst>
                <a:gd name="adj" fmla="val 10000"/>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87;p10"/>
            <p:cNvSpPr/>
            <p:nvPr/>
          </p:nvSpPr>
          <p:spPr>
            <a:xfrm>
              <a:off x="499258" y="837986"/>
              <a:ext cx="7571993"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88;p10"/>
            <p:cNvSpPr txBox="1"/>
            <p:nvPr/>
          </p:nvSpPr>
          <p:spPr>
            <a:xfrm>
              <a:off x="33493" y="823060"/>
              <a:ext cx="7571993"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smtClean="0">
                  <a:solidFill>
                    <a:srgbClr val="13243D"/>
                  </a:solidFill>
                  <a:latin typeface="Corbel"/>
                  <a:ea typeface="Corbel"/>
                  <a:cs typeface="Corbel"/>
                  <a:sym typeface="Corbel"/>
                </a:rPr>
                <a:t>Walk around your neighborhood</a:t>
              </a:r>
              <a:endParaRPr sz="2000" b="1" dirty="0">
                <a:solidFill>
                  <a:srgbClr val="13243D"/>
                </a:solidFill>
                <a:latin typeface="Corbel"/>
                <a:ea typeface="Corbel"/>
                <a:cs typeface="Corbel"/>
                <a:sym typeface="Corbel"/>
              </a:endParaRPr>
            </a:p>
          </p:txBody>
        </p:sp>
        <p:sp>
          <p:nvSpPr>
            <p:cNvPr id="68" name="Google Shape;289;p10"/>
            <p:cNvSpPr/>
            <p:nvPr/>
          </p:nvSpPr>
          <p:spPr>
            <a:xfrm>
              <a:off x="-88482" y="1667213"/>
              <a:ext cx="7982769" cy="66338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91;p10"/>
            <p:cNvSpPr/>
            <p:nvPr/>
          </p:nvSpPr>
          <p:spPr>
            <a:xfrm>
              <a:off x="521588" y="1680660"/>
              <a:ext cx="7302078"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92;p10"/>
            <p:cNvSpPr txBox="1"/>
            <p:nvPr/>
          </p:nvSpPr>
          <p:spPr>
            <a:xfrm>
              <a:off x="-14250" y="1693391"/>
              <a:ext cx="7302078"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smtClean="0">
                  <a:solidFill>
                    <a:srgbClr val="13243D"/>
                  </a:solidFill>
                  <a:latin typeface="Corbel"/>
                  <a:ea typeface="Corbel"/>
                  <a:cs typeface="Corbel"/>
                  <a:sym typeface="Corbel"/>
                </a:rPr>
                <a:t>Search online for free videos or apps for exercise </a:t>
              </a:r>
              <a:endParaRPr sz="2000" b="1" dirty="0">
                <a:solidFill>
                  <a:srgbClr val="13243D"/>
                </a:solidFill>
                <a:latin typeface="Corbel"/>
                <a:ea typeface="Corbel"/>
                <a:cs typeface="Corbel"/>
                <a:sym typeface="Corbel"/>
              </a:endParaRPr>
            </a:p>
          </p:txBody>
        </p:sp>
        <p:sp>
          <p:nvSpPr>
            <p:cNvPr id="72" name="Google Shape;293;p10"/>
            <p:cNvSpPr/>
            <p:nvPr/>
          </p:nvSpPr>
          <p:spPr>
            <a:xfrm>
              <a:off x="-88482" y="2496440"/>
              <a:ext cx="7982769" cy="663381"/>
            </a:xfrm>
            <a:prstGeom prst="roundRect">
              <a:avLst>
                <a:gd name="adj" fmla="val 10000"/>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lumMod val="20000"/>
                    <a:lumOff val="80000"/>
                  </a:schemeClr>
                </a:solidFill>
              </a:endParaRPr>
            </a:p>
          </p:txBody>
        </p:sp>
        <p:sp>
          <p:nvSpPr>
            <p:cNvPr id="74" name="Google Shape;295;p10"/>
            <p:cNvSpPr/>
            <p:nvPr/>
          </p:nvSpPr>
          <p:spPr>
            <a:xfrm>
              <a:off x="553840" y="2496440"/>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96;p10"/>
            <p:cNvSpPr txBox="1"/>
            <p:nvPr/>
          </p:nvSpPr>
          <p:spPr>
            <a:xfrm>
              <a:off x="-88482" y="2496440"/>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smtClean="0">
                  <a:solidFill>
                    <a:srgbClr val="142640"/>
                  </a:solidFill>
                  <a:latin typeface="Corbel"/>
                  <a:ea typeface="Corbel"/>
                  <a:cs typeface="Corbel"/>
                  <a:sym typeface="Corbel"/>
                </a:rPr>
                <a:t>Stretch and move </a:t>
              </a:r>
              <a:endParaRPr sz="2000" b="1" dirty="0">
                <a:solidFill>
                  <a:srgbClr val="142640"/>
                </a:solidFill>
                <a:latin typeface="Corbel"/>
                <a:ea typeface="Corbel"/>
                <a:cs typeface="Corbel"/>
                <a:sym typeface="Corbel"/>
              </a:endParaRPr>
            </a:p>
          </p:txBody>
        </p:sp>
        <p:sp>
          <p:nvSpPr>
            <p:cNvPr id="76" name="Google Shape;297;p10"/>
            <p:cNvSpPr/>
            <p:nvPr/>
          </p:nvSpPr>
          <p:spPr>
            <a:xfrm>
              <a:off x="-88482" y="3325667"/>
              <a:ext cx="7982769" cy="66338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99;p10"/>
            <p:cNvSpPr/>
            <p:nvPr/>
          </p:nvSpPr>
          <p:spPr>
            <a:xfrm>
              <a:off x="553840" y="3339114"/>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300;p10"/>
            <p:cNvSpPr txBox="1"/>
            <p:nvPr/>
          </p:nvSpPr>
          <p:spPr>
            <a:xfrm>
              <a:off x="-88482" y="3312936"/>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smtClean="0">
                  <a:solidFill>
                    <a:srgbClr val="142640"/>
                  </a:solidFill>
                  <a:latin typeface="Corbel"/>
                  <a:ea typeface="Corbel"/>
                  <a:cs typeface="Corbel"/>
                  <a:sym typeface="Corbel"/>
                </a:rPr>
                <a:t>Ride a bike </a:t>
              </a:r>
              <a:endParaRPr sz="2000" b="1" dirty="0">
                <a:solidFill>
                  <a:srgbClr val="142640"/>
                </a:solidFill>
                <a:latin typeface="Corbel"/>
                <a:ea typeface="Corbel"/>
                <a:cs typeface="Corbel"/>
                <a:sym typeface="Corbel"/>
              </a:endParaRPr>
            </a:p>
          </p:txBody>
        </p:sp>
        <p:sp>
          <p:nvSpPr>
            <p:cNvPr id="80" name="Google Shape;301;p10"/>
            <p:cNvSpPr/>
            <p:nvPr/>
          </p:nvSpPr>
          <p:spPr>
            <a:xfrm>
              <a:off x="-88482" y="4154894"/>
              <a:ext cx="7982769" cy="663381"/>
            </a:xfrm>
            <a:prstGeom prst="roundRect">
              <a:avLst>
                <a:gd name="adj" fmla="val 10000"/>
              </a:avLst>
            </a:prstGeom>
            <a:solidFill>
              <a:schemeClr val="accent2">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303;p10"/>
            <p:cNvSpPr/>
            <p:nvPr/>
          </p:nvSpPr>
          <p:spPr>
            <a:xfrm>
              <a:off x="553840" y="4168341"/>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304;p10"/>
            <p:cNvSpPr txBox="1"/>
            <p:nvPr/>
          </p:nvSpPr>
          <p:spPr>
            <a:xfrm>
              <a:off x="-53915" y="4154894"/>
              <a:ext cx="7215064" cy="663381"/>
            </a:xfrm>
            <a:prstGeom prst="rect">
              <a:avLst/>
            </a:prstGeom>
            <a:noFill/>
            <a:ln>
              <a:noFill/>
            </a:ln>
          </p:spPr>
          <p:txBody>
            <a:bodyPr spcFirstLastPara="1" wrap="square" lIns="70200" tIns="70200" rIns="70200" bIns="70200" anchor="ctr" anchorCtr="0">
              <a:noAutofit/>
            </a:bodyPr>
            <a:lstStyle/>
            <a:p>
              <a:pPr marL="0" marR="0" lvl="0" indent="0" algn="l" rtl="0">
                <a:lnSpc>
                  <a:spcPct val="90000"/>
                </a:lnSpc>
                <a:spcBef>
                  <a:spcPts val="0"/>
                </a:spcBef>
                <a:spcAft>
                  <a:spcPts val="0"/>
                </a:spcAft>
                <a:buNone/>
              </a:pPr>
              <a:r>
                <a:rPr lang="en-US" sz="2000" b="1" dirty="0" smtClean="0">
                  <a:solidFill>
                    <a:srgbClr val="142640"/>
                  </a:solidFill>
                  <a:latin typeface="Corbel"/>
                  <a:ea typeface="Corbel"/>
                  <a:cs typeface="Corbel"/>
                  <a:sym typeface="Corbel"/>
                </a:rPr>
                <a:t>Use items in your home to lift for exercise</a:t>
              </a:r>
              <a:endParaRPr sz="2000" b="1" dirty="0">
                <a:solidFill>
                  <a:srgbClr val="142640"/>
                </a:solidFill>
                <a:latin typeface="Corbel"/>
                <a:ea typeface="Corbel"/>
                <a:cs typeface="Corbel"/>
                <a:sym typeface="Corbel"/>
              </a:endParaRPr>
            </a:p>
          </p:txBody>
        </p:sp>
        <p:sp>
          <p:nvSpPr>
            <p:cNvPr id="86" name="Google Shape;307;p10"/>
            <p:cNvSpPr/>
            <p:nvPr/>
          </p:nvSpPr>
          <p:spPr>
            <a:xfrm>
              <a:off x="553840" y="4972685"/>
              <a:ext cx="7215064" cy="6633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514665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56"/>
                                        </p:tgtEl>
                                        <p:attrNameLst>
                                          <p:attrName>style.visibility</p:attrName>
                                        </p:attrNameLst>
                                      </p:cBhvr>
                                      <p:to>
                                        <p:strVal val="visible"/>
                                      </p:to>
                                    </p:set>
                                    <p:anim calcmode="lin" valueType="num">
                                      <p:cBhvr>
                                        <p:cTn id="13" dur="1000" fill="hold"/>
                                        <p:tgtEl>
                                          <p:spTgt spid="56"/>
                                        </p:tgtEl>
                                        <p:attrNameLst>
                                          <p:attrName>ppt_w</p:attrName>
                                        </p:attrNameLst>
                                      </p:cBhvr>
                                      <p:tavLst>
                                        <p:tav tm="0">
                                          <p:val>
                                            <p:fltVal val="0"/>
                                          </p:val>
                                        </p:tav>
                                        <p:tav tm="100000">
                                          <p:val>
                                            <p:strVal val="#ppt_w"/>
                                          </p:val>
                                        </p:tav>
                                      </p:tavLst>
                                    </p:anim>
                                    <p:anim calcmode="lin" valueType="num">
                                      <p:cBhvr>
                                        <p:cTn id="14" dur="1000" fill="hold"/>
                                        <p:tgtEl>
                                          <p:spTgt spid="56"/>
                                        </p:tgtEl>
                                        <p:attrNameLst>
                                          <p:attrName>ppt_h</p:attrName>
                                        </p:attrNameLst>
                                      </p:cBhvr>
                                      <p:tavLst>
                                        <p:tav tm="0">
                                          <p:val>
                                            <p:fltVal val="0"/>
                                          </p:val>
                                        </p:tav>
                                        <p:tav tm="100000">
                                          <p:val>
                                            <p:strVal val="#ppt_h"/>
                                          </p:val>
                                        </p:tav>
                                      </p:tavLst>
                                    </p:anim>
                                    <p:anim calcmode="lin" valueType="num">
                                      <p:cBhvr>
                                        <p:cTn id="15" dur="1000" fill="hold"/>
                                        <p:tgtEl>
                                          <p:spTgt spid="56"/>
                                        </p:tgtEl>
                                        <p:attrNameLst>
                                          <p:attrName>style.rotation</p:attrName>
                                        </p:attrNameLst>
                                      </p:cBhvr>
                                      <p:tavLst>
                                        <p:tav tm="0">
                                          <p:val>
                                            <p:fltVal val="90"/>
                                          </p:val>
                                        </p:tav>
                                        <p:tav tm="100000">
                                          <p:val>
                                            <p:fltVal val="0"/>
                                          </p:val>
                                        </p:tav>
                                      </p:tavLst>
                                    </p:anim>
                                    <p:animEffect transition="in" filter="fade">
                                      <p:cBhvr>
                                        <p:cTn id="16" dur="10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59" name="Rectangle 58"/>
          <p:cNvSpPr/>
          <p:nvPr/>
        </p:nvSpPr>
        <p:spPr>
          <a:xfrm>
            <a:off x="1685885" y="892863"/>
            <a:ext cx="2145475"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16</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sp>
        <p:nvSpPr>
          <p:cNvPr id="4" name="Rectangle 3"/>
          <p:cNvSpPr/>
          <p:nvPr/>
        </p:nvSpPr>
        <p:spPr>
          <a:xfrm>
            <a:off x="1627623" y="2735319"/>
            <a:ext cx="2261997" cy="1169551"/>
          </a:xfrm>
          <a:prstGeom prst="rect">
            <a:avLst/>
          </a:prstGeom>
        </p:spPr>
        <p:txBody>
          <a:bodyPr wrap="square">
            <a:spAutoFit/>
          </a:bodyPr>
          <a:lstStyle/>
          <a:p>
            <a:pPr lvl="0" algn="ctr">
              <a:spcBef>
                <a:spcPts val="600"/>
              </a:spcBef>
              <a:spcAft>
                <a:spcPts val="600"/>
              </a:spcAft>
            </a:pPr>
            <a:r>
              <a:rPr lang="en-US" sz="3000" dirty="0" smtClean="0">
                <a:solidFill>
                  <a:srgbClr val="13243D"/>
                </a:solidFill>
                <a:latin typeface="Libre Franklin Medium"/>
                <a:ea typeface="Libre Franklin Medium"/>
                <a:cs typeface="Libre Franklin Medium"/>
                <a:sym typeface="Libre Franklin Medium"/>
              </a:rPr>
              <a:t>Active </a:t>
            </a:r>
          </a:p>
          <a:p>
            <a:pPr lvl="0" algn="ctr">
              <a:spcBef>
                <a:spcPts val="600"/>
              </a:spcBef>
              <a:spcAft>
                <a:spcPts val="600"/>
              </a:spcAft>
            </a:pPr>
            <a:r>
              <a:rPr lang="en-US" sz="3000" dirty="0" smtClean="0">
                <a:solidFill>
                  <a:srgbClr val="13243D"/>
                </a:solidFill>
                <a:latin typeface="Libre Franklin Medium"/>
                <a:sym typeface="Libre Franklin Medium"/>
              </a:rPr>
              <a:t>Relaxation</a:t>
            </a:r>
            <a:endParaRPr lang="en-US" sz="3000" dirty="0">
              <a:solidFill>
                <a:srgbClr val="13243D"/>
              </a:solidFill>
            </a:endParaRPr>
          </a:p>
        </p:txBody>
      </p:sp>
      <p:sp>
        <p:nvSpPr>
          <p:cNvPr id="2" name="Rectangle 1"/>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8" name="Rectangle 57"/>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31" name="Google Shape;336;p12"/>
          <p:cNvGrpSpPr/>
          <p:nvPr/>
        </p:nvGrpSpPr>
        <p:grpSpPr>
          <a:xfrm>
            <a:off x="4106056" y="1152275"/>
            <a:ext cx="7574581" cy="4519371"/>
            <a:chOff x="2333" y="615253"/>
            <a:chExt cx="8009780" cy="4690809"/>
          </a:xfrm>
        </p:grpSpPr>
        <p:sp>
          <p:nvSpPr>
            <p:cNvPr id="32" name="Google Shape;337;p12"/>
            <p:cNvSpPr/>
            <p:nvPr/>
          </p:nvSpPr>
          <p:spPr>
            <a:xfrm>
              <a:off x="347506" y="615253"/>
              <a:ext cx="1079771" cy="1079771"/>
            </a:xfrm>
            <a:prstGeom prst="ellipse">
              <a:avLst/>
            </a:prstGeom>
            <a:solidFill>
              <a:srgbClr val="1324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8;p12"/>
            <p:cNvSpPr/>
            <p:nvPr/>
          </p:nvSpPr>
          <p:spPr>
            <a:xfrm>
              <a:off x="481818" y="766364"/>
              <a:ext cx="811146" cy="777548"/>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39;p12"/>
            <p:cNvSpPr/>
            <p:nvPr/>
          </p:nvSpPr>
          <p:spPr>
            <a:xfrm>
              <a:off x="2333" y="203134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40;p12"/>
            <p:cNvSpPr txBox="1"/>
            <p:nvPr/>
          </p:nvSpPr>
          <p:spPr>
            <a:xfrm>
              <a:off x="2333" y="203134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cap="none">
                  <a:solidFill>
                    <a:srgbClr val="203654"/>
                  </a:solidFill>
                  <a:latin typeface="Corbel"/>
                  <a:ea typeface="Corbel"/>
                  <a:cs typeface="Corbel"/>
                  <a:sym typeface="Corbel"/>
                </a:rPr>
                <a:t>Pray </a:t>
              </a:r>
              <a:endParaRPr/>
            </a:p>
          </p:txBody>
        </p:sp>
        <p:sp>
          <p:nvSpPr>
            <p:cNvPr id="36" name="Google Shape;341;p12"/>
            <p:cNvSpPr/>
            <p:nvPr/>
          </p:nvSpPr>
          <p:spPr>
            <a:xfrm>
              <a:off x="2427393" y="615253"/>
              <a:ext cx="1079771" cy="1079771"/>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42;p12"/>
            <p:cNvSpPr/>
            <p:nvPr/>
          </p:nvSpPr>
          <p:spPr>
            <a:xfrm>
              <a:off x="2553187" y="843655"/>
              <a:ext cx="828183" cy="622967"/>
            </a:xfrm>
            <a:prstGeom prst="rect">
              <a:avLst/>
            </a:prstGeom>
            <a:blipFill rotWithShape="1">
              <a:blip r:embed="rId5">
                <a:alphaModFix/>
                <a:biLevel thresh="25000"/>
              </a:blip>
              <a:stretch>
                <a:fillRect l="-16997" r="-16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43;p12"/>
            <p:cNvSpPr/>
            <p:nvPr/>
          </p:nvSpPr>
          <p:spPr>
            <a:xfrm>
              <a:off x="2082221" y="203134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44;p12"/>
            <p:cNvSpPr txBox="1"/>
            <p:nvPr/>
          </p:nvSpPr>
          <p:spPr>
            <a:xfrm>
              <a:off x="2082221" y="203134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b="0" cap="none">
                  <a:solidFill>
                    <a:srgbClr val="203654"/>
                  </a:solidFill>
                  <a:latin typeface="Corbel"/>
                  <a:ea typeface="Corbel"/>
                  <a:cs typeface="Corbel"/>
                  <a:sym typeface="Corbel"/>
                </a:rPr>
                <a:t>Meditate</a:t>
              </a:r>
              <a:endParaRPr/>
            </a:p>
          </p:txBody>
        </p:sp>
        <p:sp>
          <p:nvSpPr>
            <p:cNvPr id="40" name="Google Shape;345;p12"/>
            <p:cNvSpPr/>
            <p:nvPr/>
          </p:nvSpPr>
          <p:spPr>
            <a:xfrm>
              <a:off x="4507281" y="615253"/>
              <a:ext cx="1079771" cy="1079771"/>
            </a:xfrm>
            <a:prstGeom prst="ellipse">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346;p12"/>
            <p:cNvSpPr/>
            <p:nvPr/>
          </p:nvSpPr>
          <p:spPr>
            <a:xfrm>
              <a:off x="4588672" y="759397"/>
              <a:ext cx="916988" cy="777282"/>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347;p12"/>
            <p:cNvSpPr/>
            <p:nvPr/>
          </p:nvSpPr>
          <p:spPr>
            <a:xfrm>
              <a:off x="4162108" y="203134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348;p12"/>
            <p:cNvSpPr txBox="1"/>
            <p:nvPr/>
          </p:nvSpPr>
          <p:spPr>
            <a:xfrm>
              <a:off x="4162108" y="203134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cap="none">
                  <a:solidFill>
                    <a:srgbClr val="203654"/>
                  </a:solidFill>
                  <a:latin typeface="Corbel"/>
                  <a:ea typeface="Corbel"/>
                  <a:cs typeface="Corbel"/>
                  <a:sym typeface="Corbel"/>
                </a:rPr>
                <a:t>Daily Affirmations</a:t>
              </a:r>
              <a:endParaRPr/>
            </a:p>
          </p:txBody>
        </p:sp>
        <p:sp>
          <p:nvSpPr>
            <p:cNvPr id="44" name="Google Shape;349;p12"/>
            <p:cNvSpPr/>
            <p:nvPr/>
          </p:nvSpPr>
          <p:spPr>
            <a:xfrm>
              <a:off x="6587169" y="615253"/>
              <a:ext cx="1079771" cy="1079771"/>
            </a:xfrm>
            <a:prstGeom prst="ellipse">
              <a:avLst/>
            </a:prstGeom>
            <a:solidFill>
              <a:srgbClr val="D1C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50;p12"/>
            <p:cNvSpPr/>
            <p:nvPr/>
          </p:nvSpPr>
          <p:spPr>
            <a:xfrm>
              <a:off x="6726840" y="812740"/>
              <a:ext cx="800428" cy="684797"/>
            </a:xfrm>
            <a:prstGeom prst="rect">
              <a:avLst/>
            </a:prstGeom>
            <a:blipFill rotWithShape="1">
              <a:blip r:embed="rId7">
                <a:alphaModFix/>
                <a:duotone>
                  <a:prstClr val="black"/>
                  <a:schemeClr val="accent1">
                    <a:tint val="45000"/>
                    <a:satMod val="400000"/>
                  </a:schemeClr>
                </a:duotone>
                <a:extLst>
                  <a:ext uri="{BEBA8EAE-BF5A-486C-A8C5-ECC9F3942E4B}">
                    <a14:imgProps xmlns:a14="http://schemas.microsoft.com/office/drawing/2010/main">
                      <a14:imgLayer r:embed="rId8">
                        <a14:imgEffect>
                          <a14:brightnessContrast bright="-40000"/>
                        </a14:imgEffect>
                      </a14:imgLayer>
                    </a14:imgProps>
                  </a:ext>
                </a:extLst>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51;p12"/>
            <p:cNvSpPr/>
            <p:nvPr/>
          </p:nvSpPr>
          <p:spPr>
            <a:xfrm>
              <a:off x="6241996" y="203134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52;p12"/>
            <p:cNvSpPr txBox="1"/>
            <p:nvPr/>
          </p:nvSpPr>
          <p:spPr>
            <a:xfrm>
              <a:off x="6241996" y="203134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cap="none">
                  <a:solidFill>
                    <a:srgbClr val="203654"/>
                  </a:solidFill>
                  <a:latin typeface="Corbel"/>
                  <a:ea typeface="Corbel"/>
                  <a:cs typeface="Corbel"/>
                  <a:sym typeface="Corbel"/>
                </a:rPr>
                <a:t>Muscle Relaxation</a:t>
              </a:r>
              <a:endParaRPr/>
            </a:p>
          </p:txBody>
        </p:sp>
        <p:sp>
          <p:nvSpPr>
            <p:cNvPr id="48" name="Google Shape;353;p12"/>
            <p:cNvSpPr/>
            <p:nvPr/>
          </p:nvSpPr>
          <p:spPr>
            <a:xfrm>
              <a:off x="347506" y="3181923"/>
              <a:ext cx="1079771" cy="1079771"/>
            </a:xfrm>
            <a:prstGeom prst="ellipse">
              <a:avLst/>
            </a:prstGeom>
            <a:solidFill>
              <a:srgbClr val="D1C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54;p12"/>
            <p:cNvSpPr/>
            <p:nvPr/>
          </p:nvSpPr>
          <p:spPr>
            <a:xfrm>
              <a:off x="466361" y="3255101"/>
              <a:ext cx="842061" cy="972348"/>
            </a:xfrm>
            <a:prstGeom prst="rect">
              <a:avLst/>
            </a:prstGeom>
            <a:blipFill rotWithShape="1">
              <a:blip r:embed="rId9">
                <a:alphaModFix/>
                <a:duotone>
                  <a:prstClr val="black"/>
                  <a:schemeClr val="accent1">
                    <a:tint val="45000"/>
                    <a:satMod val="400000"/>
                  </a:schemeClr>
                </a:duotone>
                <a:extLst>
                  <a:ext uri="{BEBA8EAE-BF5A-486C-A8C5-ECC9F3942E4B}">
                    <a14:imgProps xmlns:a14="http://schemas.microsoft.com/office/drawing/2010/main">
                      <a14:imgLayer r:embed="rId10">
                        <a14:imgEffect>
                          <a14:brightnessContrast bright="-40000" contrast="20000"/>
                        </a14:imgEffect>
                      </a14:imgLayer>
                    </a14:imgProps>
                  </a:ext>
                </a:extLst>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55;p12"/>
            <p:cNvSpPr/>
            <p:nvPr/>
          </p:nvSpPr>
          <p:spPr>
            <a:xfrm>
              <a:off x="2333" y="459801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56;p12"/>
            <p:cNvSpPr txBox="1"/>
            <p:nvPr/>
          </p:nvSpPr>
          <p:spPr>
            <a:xfrm>
              <a:off x="2333" y="459801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cap="none">
                  <a:solidFill>
                    <a:srgbClr val="203654"/>
                  </a:solidFill>
                  <a:latin typeface="Corbel"/>
                  <a:ea typeface="Corbel"/>
                  <a:cs typeface="Corbel"/>
                  <a:sym typeface="Corbel"/>
                </a:rPr>
                <a:t>Guided Meditations</a:t>
              </a:r>
              <a:endParaRPr/>
            </a:p>
          </p:txBody>
        </p:sp>
        <p:sp>
          <p:nvSpPr>
            <p:cNvPr id="52" name="Google Shape;357;p12"/>
            <p:cNvSpPr/>
            <p:nvPr/>
          </p:nvSpPr>
          <p:spPr>
            <a:xfrm>
              <a:off x="2427393" y="3181923"/>
              <a:ext cx="1079771" cy="1079771"/>
            </a:xfrm>
            <a:prstGeom prst="ellipse">
              <a:avLst/>
            </a:prstGeom>
            <a:solidFill>
              <a:schemeClr val="tx1">
                <a:lumMod val="20000"/>
                <a:lumOff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58;p12"/>
            <p:cNvSpPr/>
            <p:nvPr/>
          </p:nvSpPr>
          <p:spPr>
            <a:xfrm>
              <a:off x="2491354" y="3301475"/>
              <a:ext cx="951850" cy="840667"/>
            </a:xfrm>
            <a:prstGeom prst="rect">
              <a:avLst/>
            </a:prstGeom>
            <a:blipFill rotWithShape="1">
              <a:blip r:embed="rId11">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59;p12"/>
            <p:cNvSpPr/>
            <p:nvPr/>
          </p:nvSpPr>
          <p:spPr>
            <a:xfrm>
              <a:off x="2082221" y="459801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60;p12"/>
            <p:cNvSpPr txBox="1"/>
            <p:nvPr/>
          </p:nvSpPr>
          <p:spPr>
            <a:xfrm>
              <a:off x="2082221" y="459801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cap="none">
                  <a:solidFill>
                    <a:srgbClr val="203654"/>
                  </a:solidFill>
                  <a:latin typeface="Corbel"/>
                  <a:ea typeface="Corbel"/>
                  <a:cs typeface="Corbel"/>
                  <a:sym typeface="Corbel"/>
                </a:rPr>
                <a:t>Step Outside into Nature</a:t>
              </a:r>
              <a:endParaRPr/>
            </a:p>
          </p:txBody>
        </p:sp>
        <p:sp>
          <p:nvSpPr>
            <p:cNvPr id="61" name="Google Shape;361;p12"/>
            <p:cNvSpPr/>
            <p:nvPr/>
          </p:nvSpPr>
          <p:spPr>
            <a:xfrm>
              <a:off x="4507281" y="3181923"/>
              <a:ext cx="1079771" cy="1079771"/>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362;p12"/>
            <p:cNvSpPr/>
            <p:nvPr/>
          </p:nvSpPr>
          <p:spPr>
            <a:xfrm>
              <a:off x="4531808" y="3332390"/>
              <a:ext cx="1030717" cy="778837"/>
            </a:xfrm>
            <a:prstGeom prst="rect">
              <a:avLst/>
            </a:prstGeom>
            <a:blipFill rotWithShape="1">
              <a:blip r:embed="rId1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363;p12"/>
            <p:cNvSpPr/>
            <p:nvPr/>
          </p:nvSpPr>
          <p:spPr>
            <a:xfrm>
              <a:off x="4162108" y="459801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364;p12"/>
            <p:cNvSpPr txBox="1"/>
            <p:nvPr/>
          </p:nvSpPr>
          <p:spPr>
            <a:xfrm>
              <a:off x="4162108" y="459801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cap="none" dirty="0">
                  <a:solidFill>
                    <a:srgbClr val="203654"/>
                  </a:solidFill>
                  <a:latin typeface="Corbel"/>
                  <a:ea typeface="Corbel"/>
                  <a:cs typeface="Corbel"/>
                  <a:sym typeface="Corbel"/>
                </a:rPr>
                <a:t>Create an </a:t>
              </a:r>
              <a:r>
                <a:rPr lang="en-US" sz="1800" cap="none" dirty="0" smtClean="0">
                  <a:solidFill>
                    <a:srgbClr val="203654"/>
                  </a:solidFill>
                  <a:latin typeface="Corbel"/>
                  <a:ea typeface="Corbel"/>
                  <a:cs typeface="Corbel"/>
                  <a:sym typeface="Corbel"/>
                </a:rPr>
                <a:t>at </a:t>
              </a:r>
              <a:r>
                <a:rPr lang="en-US" sz="1800" cap="none" dirty="0">
                  <a:solidFill>
                    <a:srgbClr val="203654"/>
                  </a:solidFill>
                  <a:latin typeface="Corbel"/>
                  <a:ea typeface="Corbel"/>
                  <a:cs typeface="Corbel"/>
                  <a:sym typeface="Corbel"/>
                </a:rPr>
                <a:t>Home Spa</a:t>
              </a:r>
              <a:endParaRPr dirty="0"/>
            </a:p>
          </p:txBody>
        </p:sp>
        <p:sp>
          <p:nvSpPr>
            <p:cNvPr id="77" name="Google Shape;365;p12"/>
            <p:cNvSpPr/>
            <p:nvPr/>
          </p:nvSpPr>
          <p:spPr>
            <a:xfrm>
              <a:off x="6641007" y="3181923"/>
              <a:ext cx="1025932" cy="1079771"/>
            </a:xfrm>
            <a:prstGeom prst="ellipse">
              <a:avLst/>
            </a:prstGeom>
            <a:solidFill>
              <a:srgbClr val="1324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366;p12"/>
            <p:cNvSpPr/>
            <p:nvPr/>
          </p:nvSpPr>
          <p:spPr>
            <a:xfrm>
              <a:off x="6665009" y="3286017"/>
              <a:ext cx="924088" cy="871582"/>
            </a:xfrm>
            <a:prstGeom prst="rect">
              <a:avLst/>
            </a:prstGeom>
            <a:blipFill rotWithShape="1">
              <a:blip r:embed="rId1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367;p12"/>
            <p:cNvSpPr/>
            <p:nvPr/>
          </p:nvSpPr>
          <p:spPr>
            <a:xfrm>
              <a:off x="6241996" y="4598016"/>
              <a:ext cx="1770117" cy="7080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368;p12"/>
            <p:cNvSpPr txBox="1"/>
            <p:nvPr/>
          </p:nvSpPr>
          <p:spPr>
            <a:xfrm>
              <a:off x="6241996" y="4598016"/>
              <a:ext cx="1770117" cy="708046"/>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None/>
              </a:pPr>
              <a:r>
                <a:rPr lang="en-US" sz="1800" cap="none">
                  <a:solidFill>
                    <a:srgbClr val="203654"/>
                  </a:solidFill>
                  <a:latin typeface="Corbel"/>
                  <a:ea typeface="Corbel"/>
                  <a:cs typeface="Corbel"/>
                  <a:sym typeface="Corbel"/>
                </a:rPr>
                <a:t>Use Aromatherapy</a:t>
              </a:r>
              <a:endParaRPr/>
            </a:p>
          </p:txBody>
        </p:sp>
      </p:grpSp>
      <p:sp>
        <p:nvSpPr>
          <p:cNvPr id="87" name="Rectangle 86"/>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622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31"/>
                                        </p:tgtEl>
                                        <p:attrNameLst>
                                          <p:attrName>style.visibility</p:attrName>
                                        </p:attrNameLst>
                                      </p:cBhvr>
                                      <p:to>
                                        <p:strVal val="visible"/>
                                      </p:to>
                                    </p:set>
                                    <p:animEffect transition="in" filter="wheel(1)">
                                      <p:cBhvr>
                                        <p:cTn id="13" dur="2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39815" y="709246"/>
            <a:ext cx="8083061" cy="5697415"/>
          </a:xfrm>
          <a:prstGeom prst="rect">
            <a:avLst/>
          </a:prstGeom>
        </p:spPr>
      </p:pic>
      <p:pic>
        <p:nvPicPr>
          <p:cNvPr id="3" name="A_WALK_IN_THE_GARDEN">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89586" y="5857682"/>
            <a:ext cx="406400" cy="406400"/>
          </a:xfrm>
          <a:prstGeom prst="rect">
            <a:avLst/>
          </a:prstGeom>
        </p:spPr>
      </p:pic>
    </p:spTree>
    <p:extLst>
      <p:ext uri="{BB962C8B-B14F-4D97-AF65-F5344CB8AC3E}">
        <p14:creationId xmlns:p14="http://schemas.microsoft.com/office/powerpoint/2010/main" val="2314571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55" name="Rectangle 54"/>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9" name="Rectangle 88"/>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90" name="Rectangle 89"/>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9" name="Rectangle 58"/>
          <p:cNvSpPr/>
          <p:nvPr/>
        </p:nvSpPr>
        <p:spPr>
          <a:xfrm>
            <a:off x="1685885" y="892863"/>
            <a:ext cx="2145475" cy="5248275"/>
          </a:xfrm>
          <a:prstGeom prst="rect">
            <a:avLst/>
          </a:prstGeom>
          <a:gradFill>
            <a:gsLst>
              <a:gs pos="25652">
                <a:schemeClr val="tx1">
                  <a:lumMod val="20000"/>
                  <a:lumOff val="80000"/>
                </a:schemeClr>
              </a:gs>
              <a:gs pos="8834">
                <a:srgbClr val="F0F7FA"/>
              </a:gs>
              <a:gs pos="42470">
                <a:schemeClr val="tx1">
                  <a:lumMod val="20000"/>
                  <a:lumOff val="80000"/>
                </a:schemeClr>
              </a:gs>
              <a:gs pos="0">
                <a:schemeClr val="accent1">
                  <a:lumMod val="5000"/>
                  <a:lumOff val="95000"/>
                </a:schemeClr>
              </a:gs>
              <a:gs pos="100000">
                <a:srgbClr val="142640"/>
              </a:gs>
              <a:gs pos="100000">
                <a:schemeClr val="accent1">
                  <a:lumMod val="45000"/>
                  <a:lumOff val="55000"/>
                </a:schemeClr>
              </a:gs>
              <a:gs pos="68000">
                <a:schemeClr val="accent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18</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sp>
        <p:nvSpPr>
          <p:cNvPr id="4" name="Rectangle 3"/>
          <p:cNvSpPr/>
          <p:nvPr/>
        </p:nvSpPr>
        <p:spPr>
          <a:xfrm>
            <a:off x="1675826" y="3002554"/>
            <a:ext cx="2261997" cy="553998"/>
          </a:xfrm>
          <a:prstGeom prst="rect">
            <a:avLst/>
          </a:prstGeom>
        </p:spPr>
        <p:txBody>
          <a:bodyPr wrap="square">
            <a:spAutoFit/>
          </a:bodyPr>
          <a:lstStyle/>
          <a:p>
            <a:pPr lvl="0" algn="ctr">
              <a:spcBef>
                <a:spcPts val="600"/>
              </a:spcBef>
              <a:spcAft>
                <a:spcPts val="600"/>
              </a:spcAft>
            </a:pPr>
            <a:r>
              <a:rPr lang="en-US" sz="3000" dirty="0" smtClean="0">
                <a:solidFill>
                  <a:srgbClr val="13243D"/>
                </a:solidFill>
                <a:latin typeface="Libre Franklin Medium"/>
                <a:ea typeface="Libre Franklin Medium"/>
                <a:cs typeface="Libre Franklin Medium"/>
                <a:sym typeface="Libre Franklin Medium"/>
              </a:rPr>
              <a:t>Resources </a:t>
            </a:r>
            <a:endParaRPr lang="en-US" sz="3000" dirty="0">
              <a:solidFill>
                <a:srgbClr val="13243D"/>
              </a:solidFill>
            </a:endParaRPr>
          </a:p>
        </p:txBody>
      </p:sp>
      <p:sp>
        <p:nvSpPr>
          <p:cNvPr id="2" name="Rectangle 1"/>
          <p:cNvSpPr/>
          <p:nvPr/>
        </p:nvSpPr>
        <p:spPr>
          <a:xfrm>
            <a:off x="4044286" y="1546106"/>
            <a:ext cx="8457063" cy="4176528"/>
          </a:xfrm>
          <a:prstGeom prst="rect">
            <a:avLst/>
          </a:prstGeom>
        </p:spPr>
        <p:txBody>
          <a:bodyPr wrap="square">
            <a:spAutoFit/>
          </a:bodyPr>
          <a:lstStyle/>
          <a:p>
            <a:pPr marL="182880" lvl="0" indent="-182880">
              <a:lnSpc>
                <a:spcPct val="90000"/>
              </a:lnSpc>
              <a:buClr>
                <a:srgbClr val="B89D18"/>
              </a:buClr>
              <a:buSzPts val="2000"/>
              <a:buFont typeface="Corbel"/>
              <a:buChar char="►"/>
            </a:pPr>
            <a:r>
              <a:rPr lang="en-US" b="1" dirty="0">
                <a:solidFill>
                  <a:srgbClr val="003057"/>
                </a:solidFill>
                <a:latin typeface="+mn-lt"/>
                <a:ea typeface="Corbel"/>
                <a:cs typeface="Corbel"/>
                <a:sym typeface="Corbel"/>
              </a:rPr>
              <a:t>Office of Behavioral Health’s Keep Calm Line</a:t>
            </a:r>
            <a:endParaRPr lang="en-US" dirty="0">
              <a:latin typeface="+mn-lt"/>
            </a:endParaRPr>
          </a:p>
          <a:p>
            <a:pPr marL="685800" lvl="1" indent="-182880">
              <a:lnSpc>
                <a:spcPct val="90000"/>
              </a:lnSpc>
              <a:spcBef>
                <a:spcPts val="850"/>
              </a:spcBef>
              <a:buClr>
                <a:srgbClr val="B89D18"/>
              </a:buClr>
              <a:buSzPts val="2000"/>
              <a:buFont typeface="Corbel"/>
              <a:buChar char="►"/>
            </a:pPr>
            <a:r>
              <a:rPr lang="en-US" dirty="0">
                <a:solidFill>
                  <a:srgbClr val="003057"/>
                </a:solidFill>
                <a:latin typeface="+mn-lt"/>
                <a:ea typeface="Corbel"/>
                <a:cs typeface="Corbel"/>
                <a:sym typeface="Corbel"/>
              </a:rPr>
              <a:t>1-866-310-7977/All calls confidential/Available 24-7 </a:t>
            </a:r>
            <a:endParaRPr lang="en-US" dirty="0">
              <a:latin typeface="+mn-lt"/>
            </a:endParaRPr>
          </a:p>
          <a:p>
            <a:pPr marL="182880" lvl="0" indent="-182880">
              <a:lnSpc>
                <a:spcPct val="90000"/>
              </a:lnSpc>
              <a:spcBef>
                <a:spcPts val="1800"/>
              </a:spcBef>
              <a:buClr>
                <a:srgbClr val="B89D18"/>
              </a:buClr>
              <a:buSzPts val="2000"/>
              <a:buFont typeface="Corbel"/>
              <a:buChar char="►"/>
            </a:pPr>
            <a:r>
              <a:rPr lang="en-US" b="1" dirty="0">
                <a:solidFill>
                  <a:srgbClr val="003057"/>
                </a:solidFill>
                <a:latin typeface="+mn-lt"/>
                <a:ea typeface="Corbel"/>
                <a:cs typeface="Corbel"/>
                <a:sym typeface="Corbel"/>
              </a:rPr>
              <a:t>Office of Behavioral Health’s Behavioral Health Recovery Outreach Line</a:t>
            </a:r>
            <a:endParaRPr lang="en-US" dirty="0">
              <a:latin typeface="+mn-lt"/>
            </a:endParaRPr>
          </a:p>
          <a:p>
            <a:pPr marL="685800" lvl="1" indent="-182880">
              <a:lnSpc>
                <a:spcPct val="90000"/>
              </a:lnSpc>
              <a:spcBef>
                <a:spcPts val="850"/>
              </a:spcBef>
              <a:buClr>
                <a:srgbClr val="B89D18"/>
              </a:buClr>
              <a:buSzPts val="2000"/>
              <a:buFont typeface="Corbel"/>
              <a:buChar char="►"/>
            </a:pPr>
            <a:r>
              <a:rPr lang="en-US" dirty="0">
                <a:solidFill>
                  <a:srgbClr val="003057"/>
                </a:solidFill>
                <a:latin typeface="+mn-lt"/>
                <a:ea typeface="Corbel"/>
                <a:cs typeface="Corbel"/>
                <a:sym typeface="Corbel"/>
              </a:rPr>
              <a:t>1-833-333-1132/All calls confidential/Available 24-7/For healthcare professionals and individuals in recovery</a:t>
            </a:r>
            <a:endParaRPr lang="en-US" dirty="0">
              <a:latin typeface="+mn-lt"/>
            </a:endParaRPr>
          </a:p>
          <a:p>
            <a:pPr marL="182880" lvl="0" indent="-182880">
              <a:lnSpc>
                <a:spcPct val="90000"/>
              </a:lnSpc>
              <a:spcBef>
                <a:spcPts val="1800"/>
              </a:spcBef>
              <a:buClr>
                <a:srgbClr val="B89D18"/>
              </a:buClr>
              <a:buSzPts val="2400"/>
              <a:buFont typeface="Corbel"/>
              <a:buChar char="►"/>
            </a:pPr>
            <a:r>
              <a:rPr lang="en-US" b="1" dirty="0">
                <a:solidFill>
                  <a:srgbClr val="003057"/>
                </a:solidFill>
                <a:latin typeface="+mn-lt"/>
                <a:ea typeface="Corbel"/>
                <a:cs typeface="Corbel"/>
                <a:sym typeface="Corbel"/>
              </a:rPr>
              <a:t>National Suicide Prevention Lifeline</a:t>
            </a:r>
            <a:endParaRPr lang="en-US" dirty="0">
              <a:latin typeface="+mn-lt"/>
            </a:endParaRPr>
          </a:p>
          <a:p>
            <a:pPr marL="914400" lvl="1" indent="-355600">
              <a:lnSpc>
                <a:spcPct val="115000"/>
              </a:lnSpc>
              <a:buClr>
                <a:srgbClr val="B89D18"/>
              </a:buClr>
              <a:buSzPts val="2000"/>
              <a:buFont typeface="Corbel"/>
              <a:buChar char="►"/>
            </a:pPr>
            <a:r>
              <a:rPr lang="en-US" dirty="0">
                <a:solidFill>
                  <a:schemeClr val="accent1"/>
                </a:solidFill>
                <a:latin typeface="+mn-lt"/>
                <a:ea typeface="Corbel"/>
                <a:cs typeface="Corbel"/>
                <a:sym typeface="Corbel"/>
              </a:rPr>
              <a:t>Call or Text 9-8-8</a:t>
            </a:r>
          </a:p>
          <a:p>
            <a:pPr marL="914400" lvl="1" indent="-355600">
              <a:lnSpc>
                <a:spcPct val="115000"/>
              </a:lnSpc>
              <a:buClr>
                <a:srgbClr val="B89D18"/>
              </a:buClr>
              <a:buSzPts val="2000"/>
              <a:buFont typeface="Corbel"/>
              <a:buChar char="►"/>
            </a:pPr>
            <a:r>
              <a:rPr lang="en-US" dirty="0">
                <a:solidFill>
                  <a:schemeClr val="accent1"/>
                </a:solidFill>
                <a:latin typeface="+mn-lt"/>
                <a:ea typeface="Corbel"/>
                <a:cs typeface="Corbel"/>
                <a:sym typeface="Corbel"/>
              </a:rPr>
              <a:t>Deaf/</a:t>
            </a:r>
            <a:r>
              <a:rPr lang="en-US" dirty="0" err="1">
                <a:solidFill>
                  <a:schemeClr val="accent1"/>
                </a:solidFill>
                <a:latin typeface="+mn-lt"/>
                <a:ea typeface="Corbel"/>
                <a:cs typeface="Corbel"/>
                <a:sym typeface="Corbel"/>
              </a:rPr>
              <a:t>HoH</a:t>
            </a:r>
            <a:r>
              <a:rPr lang="en-US" dirty="0">
                <a:solidFill>
                  <a:schemeClr val="accent1"/>
                </a:solidFill>
                <a:latin typeface="+mn-lt"/>
                <a:ea typeface="Corbel"/>
                <a:cs typeface="Corbel"/>
                <a:sym typeface="Corbel"/>
              </a:rPr>
              <a:t>: Dial 711 then 988</a:t>
            </a:r>
          </a:p>
          <a:p>
            <a:pPr marL="914400" lvl="1" indent="-355600">
              <a:lnSpc>
                <a:spcPct val="115000"/>
              </a:lnSpc>
              <a:buClr>
                <a:srgbClr val="B89D18"/>
              </a:buClr>
              <a:buSzPts val="2000"/>
              <a:buFont typeface="Corbel"/>
              <a:buChar char="►"/>
            </a:pPr>
            <a:r>
              <a:rPr lang="en-US" dirty="0">
                <a:solidFill>
                  <a:schemeClr val="accent1"/>
                </a:solidFill>
                <a:latin typeface="+mn-lt"/>
                <a:ea typeface="Corbel"/>
                <a:cs typeface="Corbel"/>
                <a:sym typeface="Corbel"/>
              </a:rPr>
              <a:t>Veterans: Text 838255</a:t>
            </a:r>
          </a:p>
          <a:p>
            <a:pPr marL="914400" lvl="1" indent="-355600">
              <a:lnSpc>
                <a:spcPct val="90000"/>
              </a:lnSpc>
              <a:buClr>
                <a:srgbClr val="B89D18"/>
              </a:buClr>
              <a:buSzPts val="2000"/>
              <a:buFont typeface="Corbel"/>
              <a:buChar char="►"/>
            </a:pPr>
            <a:r>
              <a:rPr lang="en-US" dirty="0" err="1">
                <a:solidFill>
                  <a:schemeClr val="accent1"/>
                </a:solidFill>
                <a:latin typeface="+mn-lt"/>
                <a:ea typeface="Corbel"/>
                <a:cs typeface="Corbel"/>
                <a:sym typeface="Corbel"/>
              </a:rPr>
              <a:t>En</a:t>
            </a:r>
            <a:r>
              <a:rPr lang="en-US" dirty="0">
                <a:solidFill>
                  <a:schemeClr val="accent1"/>
                </a:solidFill>
                <a:latin typeface="+mn-lt"/>
                <a:ea typeface="Corbel"/>
                <a:cs typeface="Corbel"/>
                <a:sym typeface="Corbel"/>
              </a:rPr>
              <a:t> </a:t>
            </a:r>
            <a:r>
              <a:rPr lang="en-US" dirty="0" err="1">
                <a:solidFill>
                  <a:schemeClr val="accent1"/>
                </a:solidFill>
                <a:latin typeface="+mn-lt"/>
                <a:ea typeface="Corbel"/>
                <a:cs typeface="Corbel"/>
                <a:sym typeface="Corbel"/>
              </a:rPr>
              <a:t>Espanol</a:t>
            </a:r>
            <a:r>
              <a:rPr lang="en-US" dirty="0">
                <a:solidFill>
                  <a:schemeClr val="accent1"/>
                </a:solidFill>
                <a:latin typeface="+mn-lt"/>
                <a:ea typeface="Corbel"/>
                <a:cs typeface="Corbel"/>
                <a:sym typeface="Corbel"/>
              </a:rPr>
              <a:t>: 1-877-696-6775</a:t>
            </a:r>
          </a:p>
          <a:p>
            <a:pPr marL="914400" lvl="1" indent="-355600">
              <a:lnSpc>
                <a:spcPct val="115000"/>
              </a:lnSpc>
              <a:buClr>
                <a:srgbClr val="B89D18"/>
              </a:buClr>
              <a:buSzPts val="2000"/>
              <a:buFont typeface="Corbel"/>
              <a:buChar char="►"/>
            </a:pPr>
            <a:r>
              <a:rPr lang="en-US" dirty="0">
                <a:solidFill>
                  <a:schemeClr val="accent1"/>
                </a:solidFill>
                <a:latin typeface="+mn-lt"/>
                <a:ea typeface="Corbel"/>
                <a:cs typeface="Corbel"/>
                <a:sym typeface="Corbel"/>
              </a:rPr>
              <a:t>Chat available at</a:t>
            </a:r>
            <a:r>
              <a:rPr lang="en-US" u="sng" dirty="0">
                <a:solidFill>
                  <a:schemeClr val="hlink"/>
                </a:solidFill>
                <a:latin typeface="+mn-lt"/>
                <a:ea typeface="Corbel"/>
                <a:cs typeface="Corbel"/>
                <a:sym typeface="Corbel"/>
                <a:hlinkClick r:id="rId4"/>
              </a:rPr>
              <a:t> https://988lifeline.org/</a:t>
            </a:r>
            <a:endParaRPr lang="en-US" dirty="0">
              <a:solidFill>
                <a:srgbClr val="003057"/>
              </a:solidFill>
              <a:latin typeface="+mn-lt"/>
              <a:ea typeface="Corbel"/>
              <a:cs typeface="Corbel"/>
              <a:sym typeface="Corbel"/>
            </a:endParaRPr>
          </a:p>
          <a:p>
            <a:pPr marL="182880" lvl="0" indent="-182880">
              <a:lnSpc>
                <a:spcPct val="90000"/>
              </a:lnSpc>
              <a:spcBef>
                <a:spcPts val="1800"/>
              </a:spcBef>
              <a:buClr>
                <a:srgbClr val="B89D18"/>
              </a:buClr>
              <a:buSzPts val="2400"/>
              <a:buFont typeface="Corbel"/>
              <a:buChar char="►"/>
            </a:pPr>
            <a:r>
              <a:rPr lang="en-US" b="1" dirty="0" err="1">
                <a:solidFill>
                  <a:srgbClr val="003057"/>
                </a:solidFill>
                <a:latin typeface="+mn-lt"/>
                <a:ea typeface="Corbel"/>
                <a:cs typeface="Corbel"/>
                <a:sym typeface="Corbel"/>
              </a:rPr>
              <a:t>CrisisText</a:t>
            </a:r>
            <a:r>
              <a:rPr lang="en-US" b="1" dirty="0">
                <a:solidFill>
                  <a:srgbClr val="003057"/>
                </a:solidFill>
                <a:latin typeface="+mn-lt"/>
                <a:ea typeface="Corbel"/>
                <a:cs typeface="Corbel"/>
                <a:sym typeface="Corbel"/>
              </a:rPr>
              <a:t> Line</a:t>
            </a:r>
            <a:endParaRPr lang="en-US" dirty="0">
              <a:latin typeface="+mn-lt"/>
            </a:endParaRPr>
          </a:p>
          <a:p>
            <a:pPr marL="685800" lvl="1" indent="-182880">
              <a:lnSpc>
                <a:spcPct val="90000"/>
              </a:lnSpc>
              <a:spcBef>
                <a:spcPts val="850"/>
              </a:spcBef>
              <a:buClr>
                <a:srgbClr val="B89D18"/>
              </a:buClr>
              <a:buSzPts val="2000"/>
              <a:buFont typeface="Corbel"/>
              <a:buChar char="►"/>
            </a:pPr>
            <a:r>
              <a:rPr lang="en-US" dirty="0">
                <a:solidFill>
                  <a:srgbClr val="003057"/>
                </a:solidFill>
                <a:latin typeface="+mn-lt"/>
                <a:ea typeface="Corbel"/>
                <a:cs typeface="Corbel"/>
                <a:sym typeface="Corbel"/>
              </a:rPr>
              <a:t>Text HOME to 741741/All calls confidential/Available </a:t>
            </a:r>
            <a:r>
              <a:rPr lang="en-US" dirty="0" smtClean="0">
                <a:solidFill>
                  <a:srgbClr val="003057"/>
                </a:solidFill>
                <a:latin typeface="+mn-lt"/>
                <a:ea typeface="Corbel"/>
                <a:cs typeface="Corbel"/>
                <a:sym typeface="Corbel"/>
              </a:rPr>
              <a:t>24-7</a:t>
            </a:r>
          </a:p>
          <a:p>
            <a:pPr marL="685800" lvl="1" indent="-182880">
              <a:lnSpc>
                <a:spcPct val="90000"/>
              </a:lnSpc>
              <a:spcBef>
                <a:spcPts val="850"/>
              </a:spcBef>
              <a:buClr>
                <a:srgbClr val="B89D18"/>
              </a:buClr>
              <a:buSzPts val="2000"/>
              <a:buFont typeface="Corbel"/>
              <a:buChar char="►"/>
            </a:pPr>
            <a:r>
              <a:rPr lang="en-US" dirty="0" smtClean="0">
                <a:solidFill>
                  <a:srgbClr val="003057"/>
                </a:solidFill>
                <a:latin typeface="+mn-lt"/>
                <a:sym typeface="Corbel"/>
              </a:rPr>
              <a:t>Disaster Distress Helpline (DHH)  1-800-985-5990</a:t>
            </a:r>
            <a:endParaRPr lang="en-US" dirty="0">
              <a:latin typeface="+mn-lt"/>
            </a:endParaRPr>
          </a:p>
        </p:txBody>
      </p:sp>
    </p:spTree>
    <p:extLst>
      <p:ext uri="{BB962C8B-B14F-4D97-AF65-F5344CB8AC3E}">
        <p14:creationId xmlns:p14="http://schemas.microsoft.com/office/powerpoint/2010/main" val="422624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ircle(in)">
                                      <p:cBhvr>
                                        <p:cTn id="13"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55" name="Rectangle 54"/>
          <p:cNvSpPr/>
          <p:nvPr/>
        </p:nvSpPr>
        <p:spPr>
          <a:xfrm>
            <a:off x="658788" y="1216603"/>
            <a:ext cx="554208" cy="659006"/>
          </a:xfrm>
          <a:prstGeom prst="rect">
            <a:avLst/>
          </a:prstGeom>
          <a:solidFill>
            <a:srgbClr val="1426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p:cNvSpPr/>
          <p:nvPr/>
        </p:nvSpPr>
        <p:spPr>
          <a:xfrm>
            <a:off x="658788" y="2220123"/>
            <a:ext cx="554208" cy="6590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9" name="Rectangle 88"/>
          <p:cNvSpPr/>
          <p:nvPr/>
        </p:nvSpPr>
        <p:spPr>
          <a:xfrm>
            <a:off x="666632" y="3227049"/>
            <a:ext cx="554208" cy="659006"/>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90" name="Rectangle 89"/>
          <p:cNvSpPr/>
          <p:nvPr/>
        </p:nvSpPr>
        <p:spPr>
          <a:xfrm>
            <a:off x="666632" y="4226612"/>
            <a:ext cx="554208" cy="659006"/>
          </a:xfrm>
          <a:prstGeom prst="rect">
            <a:avLst/>
          </a:prstGeom>
          <a:solidFill>
            <a:srgbClr val="D1C2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19</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7632" y="224247"/>
            <a:ext cx="4312393" cy="3332305"/>
          </a:xfrm>
          <a:prstGeom prst="rect">
            <a:avLst/>
          </a:prstGeom>
        </p:spPr>
      </p:pic>
      <p:sp>
        <p:nvSpPr>
          <p:cNvPr id="15" name="Title 2"/>
          <p:cNvSpPr>
            <a:spLocks noGrp="1"/>
          </p:cNvSpPr>
          <p:nvPr>
            <p:ph type="title"/>
          </p:nvPr>
        </p:nvSpPr>
        <p:spPr>
          <a:xfrm>
            <a:off x="2313340" y="2879129"/>
            <a:ext cx="8285258" cy="486234"/>
          </a:xfrm>
        </p:spPr>
        <p:txBody>
          <a:bodyPr>
            <a:noAutofit/>
          </a:bodyPr>
          <a:lstStyle/>
          <a:p>
            <a:pPr algn="ctr"/>
            <a:r>
              <a:rPr lang="en-US" sz="5000" dirty="0" smtClean="0">
                <a:latin typeface="+mn-lt"/>
              </a:rPr>
              <a:t>How to Contact Us</a:t>
            </a:r>
            <a:endParaRPr lang="en-US" sz="5000" dirty="0">
              <a:latin typeface="+mn-lt"/>
            </a:endParaRPr>
          </a:p>
        </p:txBody>
      </p:sp>
      <p:sp>
        <p:nvSpPr>
          <p:cNvPr id="16" name="Rectangle 15"/>
          <p:cNvSpPr/>
          <p:nvPr/>
        </p:nvSpPr>
        <p:spPr>
          <a:xfrm>
            <a:off x="3195443" y="3478924"/>
            <a:ext cx="6085191" cy="2862322"/>
          </a:xfrm>
          <a:prstGeom prst="rect">
            <a:avLst/>
          </a:prstGeom>
        </p:spPr>
        <p:txBody>
          <a:bodyPr wrap="square">
            <a:spAutoFit/>
          </a:bodyPr>
          <a:lstStyle/>
          <a:p>
            <a:pPr lvl="0" algn="ctr"/>
            <a:r>
              <a:rPr lang="en-US" sz="2000" dirty="0" smtClean="0">
                <a:solidFill>
                  <a:srgbClr val="142640"/>
                </a:solidFill>
                <a:latin typeface="+mn-lt"/>
                <a:ea typeface="Corbel"/>
                <a:cs typeface="Corbel"/>
                <a:sym typeface="Corbel"/>
              </a:rPr>
              <a:t>Email: </a:t>
            </a:r>
          </a:p>
          <a:p>
            <a:pPr lvl="0" algn="ctr"/>
            <a:r>
              <a:rPr lang="en-US" sz="2000" dirty="0" smtClean="0">
                <a:solidFill>
                  <a:srgbClr val="142640"/>
                </a:solidFill>
                <a:latin typeface="+mn-lt"/>
                <a:ea typeface="Corbel"/>
                <a:cs typeface="Corbel"/>
                <a:sym typeface="Corbel"/>
                <a:hlinkClick r:id="rId4"/>
              </a:rPr>
              <a:t>LouisianaSpiritInfo@la.gov</a:t>
            </a:r>
            <a:endParaRPr lang="en-US" sz="2000" dirty="0" smtClean="0">
              <a:solidFill>
                <a:srgbClr val="142640"/>
              </a:solidFill>
              <a:latin typeface="+mn-lt"/>
              <a:ea typeface="Corbel"/>
              <a:cs typeface="Corbel"/>
              <a:sym typeface="Corbel"/>
            </a:endParaRPr>
          </a:p>
          <a:p>
            <a:pPr lvl="0" algn="ctr"/>
            <a:endParaRPr lang="en-US" sz="2000" dirty="0">
              <a:solidFill>
                <a:srgbClr val="142640"/>
              </a:solidFill>
              <a:latin typeface="+mn-lt"/>
              <a:ea typeface="Corbel"/>
              <a:cs typeface="Corbel"/>
              <a:sym typeface="Corbel"/>
            </a:endParaRPr>
          </a:p>
          <a:p>
            <a:pPr lvl="0" algn="ctr"/>
            <a:r>
              <a:rPr lang="en-US" sz="2000" dirty="0" smtClean="0">
                <a:solidFill>
                  <a:srgbClr val="142640"/>
                </a:solidFill>
                <a:latin typeface="+mn-lt"/>
                <a:ea typeface="Corbel"/>
                <a:cs typeface="Corbel"/>
                <a:sym typeface="Corbel"/>
              </a:rPr>
              <a:t>Location: </a:t>
            </a:r>
          </a:p>
          <a:p>
            <a:pPr lvl="0" algn="ctr"/>
            <a:r>
              <a:rPr lang="en-US" sz="2000" dirty="0" smtClean="0">
                <a:solidFill>
                  <a:srgbClr val="142640"/>
                </a:solidFill>
                <a:latin typeface="+mn-lt"/>
                <a:ea typeface="Corbel"/>
                <a:cs typeface="Corbel"/>
                <a:sym typeface="Corbel"/>
              </a:rPr>
              <a:t>628 North 4</a:t>
            </a:r>
            <a:r>
              <a:rPr lang="en-US" sz="2000" baseline="30000" dirty="0" smtClean="0">
                <a:solidFill>
                  <a:srgbClr val="142640"/>
                </a:solidFill>
                <a:latin typeface="+mn-lt"/>
                <a:ea typeface="Corbel"/>
                <a:cs typeface="Corbel"/>
                <a:sym typeface="Corbel"/>
              </a:rPr>
              <a:t>th</a:t>
            </a:r>
            <a:r>
              <a:rPr lang="en-US" sz="2000" dirty="0" smtClean="0">
                <a:solidFill>
                  <a:srgbClr val="142640"/>
                </a:solidFill>
                <a:latin typeface="+mn-lt"/>
                <a:ea typeface="Corbel"/>
                <a:cs typeface="Corbel"/>
                <a:sym typeface="Corbel"/>
              </a:rPr>
              <a:t> St.</a:t>
            </a:r>
          </a:p>
          <a:p>
            <a:pPr lvl="0" algn="ctr"/>
            <a:r>
              <a:rPr lang="en-US" sz="2000" dirty="0" smtClean="0">
                <a:solidFill>
                  <a:srgbClr val="142640"/>
                </a:solidFill>
                <a:latin typeface="+mn-lt"/>
                <a:ea typeface="Corbel"/>
                <a:cs typeface="Corbel"/>
                <a:sym typeface="Corbel"/>
              </a:rPr>
              <a:t>Baton Rouge, Louisiana 70802</a:t>
            </a:r>
          </a:p>
          <a:p>
            <a:pPr lvl="0" algn="ctr"/>
            <a:endParaRPr lang="en-US" sz="2000" dirty="0">
              <a:solidFill>
                <a:srgbClr val="142640"/>
              </a:solidFill>
              <a:latin typeface="+mn-lt"/>
              <a:ea typeface="Corbel"/>
              <a:cs typeface="Corbel"/>
              <a:sym typeface="Corbel"/>
            </a:endParaRPr>
          </a:p>
          <a:p>
            <a:pPr lvl="0" algn="ctr"/>
            <a:r>
              <a:rPr lang="en-US" sz="2000" dirty="0" smtClean="0">
                <a:solidFill>
                  <a:srgbClr val="142640"/>
                </a:solidFill>
                <a:latin typeface="+mn-lt"/>
                <a:ea typeface="Corbel"/>
                <a:cs typeface="Corbel"/>
                <a:sym typeface="Corbel"/>
              </a:rPr>
              <a:t>Website: </a:t>
            </a:r>
          </a:p>
          <a:p>
            <a:pPr lvl="0" algn="ctr"/>
            <a:r>
              <a:rPr lang="en-US" sz="2000" dirty="0" smtClean="0">
                <a:solidFill>
                  <a:srgbClr val="142640"/>
                </a:solidFill>
                <a:latin typeface="+mn-lt"/>
                <a:ea typeface="Corbel"/>
                <a:cs typeface="Corbel"/>
                <a:sym typeface="Corbel"/>
              </a:rPr>
              <a:t>www.ldh.la.gov/LouisianaSpirit </a:t>
            </a:r>
            <a:endParaRPr lang="en-US" sz="2000" dirty="0">
              <a:solidFill>
                <a:srgbClr val="142640"/>
              </a:solidFill>
              <a:latin typeface="+mn-lt"/>
              <a:ea typeface="Corbel"/>
              <a:cs typeface="Corbel"/>
              <a:sym typeface="Corbel"/>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02945" y="3495787"/>
            <a:ext cx="2789055" cy="2789055"/>
          </a:xfrm>
          <a:prstGeom prst="rect">
            <a:avLst/>
          </a:prstGeom>
        </p:spPr>
      </p:pic>
    </p:spTree>
    <p:extLst>
      <p:ext uri="{BB962C8B-B14F-4D97-AF65-F5344CB8AC3E}">
        <p14:creationId xmlns:p14="http://schemas.microsoft.com/office/powerpoint/2010/main" val="328826070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20</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sp>
        <p:nvSpPr>
          <p:cNvPr id="286" name="Google Shape;286;p6"/>
          <p:cNvSpPr txBox="1">
            <a:spLocks noGrp="1"/>
          </p:cNvSpPr>
          <p:nvPr>
            <p:ph type="title"/>
          </p:nvPr>
        </p:nvSpPr>
        <p:spPr>
          <a:xfrm>
            <a:off x="756920" y="4368198"/>
            <a:ext cx="10515600" cy="1097882"/>
          </a:xfrm>
          <a:prstGeom prst="rect">
            <a:avLst/>
          </a:prstGeom>
          <a:noFill/>
          <a:ln>
            <a:noFill/>
          </a:ln>
        </p:spPr>
        <p:txBody>
          <a:bodyPr spcFirstLastPara="1" wrap="square" lIns="91425" tIns="45700" rIns="91425" bIns="45700" anchor="ctr" anchorCtr="0">
            <a:noAutofit/>
          </a:bodyPr>
          <a:lstStyle/>
          <a:p>
            <a:pPr algn="ctr"/>
            <a:r>
              <a:rPr lang="en-US" sz="5400" dirty="0" smtClean="0"/>
              <a:t>Questions &amp; Answers</a:t>
            </a:r>
            <a:endParaRPr lang="en-US" sz="5400" dirty="0">
              <a:effectLst/>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456" y="47203"/>
            <a:ext cx="951758" cy="531316"/>
          </a:xfrm>
          <a:prstGeom prst="rect">
            <a:avLst/>
          </a:prstGeom>
        </p:spPr>
      </p:pic>
      <p:pic>
        <p:nvPicPr>
          <p:cNvPr id="16386" name="Picture 2" descr="How To Ask Questions Effectively. When we have a question, our first… | by  Soundarya Balasubramani | Agile Insider | Mediu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62455" y="739775"/>
            <a:ext cx="8490585" cy="34750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2136" y="5093235"/>
            <a:ext cx="2163560" cy="1671842"/>
          </a:xfrm>
          <a:prstGeom prst="rect">
            <a:avLst/>
          </a:prstGeom>
        </p:spPr>
      </p:pic>
    </p:spTree>
    <p:extLst>
      <p:ext uri="{BB962C8B-B14F-4D97-AF65-F5344CB8AC3E}">
        <p14:creationId xmlns:p14="http://schemas.microsoft.com/office/powerpoint/2010/main" val="85157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4" name="Google Shape;284;p6"/>
          <p:cNvSpPr txBox="1">
            <a:spLocks noGrp="1"/>
          </p:cNvSpPr>
          <p:nvPr>
            <p:ph type="sldNum" idx="12"/>
          </p:nvPr>
        </p:nvSpPr>
        <p:spPr>
          <a:xfrm>
            <a:off x="10327770" y="6442785"/>
            <a:ext cx="1463722"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solidFill>
                  <a:schemeClr val="lt1"/>
                </a:solidFill>
              </a:rPr>
              <a:t>21</a:t>
            </a:fld>
            <a:endParaRPr>
              <a:solidFill>
                <a:schemeClr val="lt1"/>
              </a:solidFill>
            </a:endParaRPr>
          </a:p>
        </p:txBody>
      </p:sp>
      <p:sp>
        <p:nvSpPr>
          <p:cNvPr id="285" name="Google Shape;285;p6"/>
          <p:cNvSpPr txBox="1">
            <a:spLocks noGrp="1"/>
          </p:cNvSpPr>
          <p:nvPr>
            <p:ph type="body" idx="1"/>
          </p:nvPr>
        </p:nvSpPr>
        <p:spPr>
          <a:xfrm>
            <a:off x="-4727844" y="6434341"/>
            <a:ext cx="1565038" cy="45719"/>
          </a:xfrm>
          <a:prstGeom prst="rect">
            <a:avLst/>
          </a:prstGeom>
          <a:noFill/>
          <a:ln>
            <a:noFill/>
          </a:ln>
        </p:spPr>
        <p:txBody>
          <a:bodyPr spcFirstLastPara="1" wrap="square" lIns="91425" tIns="45700" rIns="91425" bIns="45700" anchor="t" anchorCtr="0">
            <a:normAutofit fontScale="25000" lnSpcReduction="20000"/>
          </a:bodyPr>
          <a:lstStyle/>
          <a:p>
            <a:pPr marL="228600" lvl="0" indent="-50800" algn="l" rtl="0">
              <a:lnSpc>
                <a:spcPct val="90000"/>
              </a:lnSpc>
              <a:spcBef>
                <a:spcPts val="0"/>
              </a:spcBef>
              <a:spcAft>
                <a:spcPts val="0"/>
              </a:spcAft>
              <a:buClr>
                <a:schemeClr val="dk1"/>
              </a:buClr>
              <a:buSzPts val="2800"/>
              <a:buNone/>
            </a:pPr>
            <a:endParaRPr dirty="0">
              <a:solidFill>
                <a:srgbClr val="3F93A3"/>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456" y="47203"/>
            <a:ext cx="951758" cy="531316"/>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37223" y="3950827"/>
            <a:ext cx="3213959" cy="2483514"/>
          </a:xfrm>
          <a:prstGeom prst="rect">
            <a:avLst/>
          </a:prstGeom>
        </p:spPr>
      </p:pic>
      <p:pic>
        <p:nvPicPr>
          <p:cNvPr id="8" name="Picture 2" descr="Thank You Png"/>
          <p:cNvPicPr>
            <a:picLocks noChangeAspect="1" noChangeArrowheads="1"/>
          </p:cNvPicPr>
          <p:nvPr/>
        </p:nvPicPr>
        <p:blipFill rotWithShape="1">
          <a:blip r:embed="rId5">
            <a:duotone>
              <a:schemeClr val="accent2">
                <a:shade val="45000"/>
                <a:satMod val="135000"/>
              </a:schemeClr>
              <a:prstClr val="white"/>
            </a:duotone>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rcRect t="32884" b="30980"/>
          <a:stretch/>
        </p:blipFill>
        <p:spPr bwMode="auto">
          <a:xfrm>
            <a:off x="2924396" y="1751467"/>
            <a:ext cx="6916301" cy="243021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46301" y="3570039"/>
            <a:ext cx="2656108" cy="2656108"/>
          </a:xfrm>
          <a:prstGeom prst="rect">
            <a:avLst/>
          </a:prstGeom>
        </p:spPr>
      </p:pic>
    </p:spTree>
    <p:extLst>
      <p:ext uri="{BB962C8B-B14F-4D97-AF65-F5344CB8AC3E}">
        <p14:creationId xmlns:p14="http://schemas.microsoft.com/office/powerpoint/2010/main" val="372101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Custom 4">
      <a:dk1>
        <a:srgbClr val="52BAC7"/>
      </a:dk1>
      <a:lt1>
        <a:srgbClr val="FEFFFE"/>
      </a:lt1>
      <a:dk2>
        <a:srgbClr val="15496F"/>
      </a:dk2>
      <a:lt2>
        <a:srgbClr val="AA8D2E"/>
      </a:lt2>
      <a:accent1>
        <a:srgbClr val="3F74B8"/>
      </a:accent1>
      <a:accent2>
        <a:srgbClr val="8CC0CD"/>
      </a:accent2>
      <a:accent3>
        <a:srgbClr val="A5A5A5"/>
      </a:accent3>
      <a:accent4>
        <a:srgbClr val="D1C299"/>
      </a:accent4>
      <a:accent5>
        <a:srgbClr val="7C84BB"/>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3091F8ED5AEA44962E4D3340721827" ma:contentTypeVersion="20" ma:contentTypeDescription="Create a new document." ma:contentTypeScope="" ma:versionID="1c0115722d964263e8f2fc2155bd0a68">
  <xsd:schema xmlns:xsd="http://www.w3.org/2001/XMLSchema" xmlns:xs="http://www.w3.org/2001/XMLSchema" xmlns:p="http://schemas.microsoft.com/office/2006/metadata/properties" xmlns:ns1="http://schemas.microsoft.com/sharepoint/v3" xmlns:ns2="0e4fac54-a62d-434e-a96a-2b762292c16b" xmlns:ns3="e0b45472-b695-441a-8df1-b72fbe6f52de" targetNamespace="http://schemas.microsoft.com/office/2006/metadata/properties" ma:root="true" ma:fieldsID="e4efaa357f2dd3f52882ad6185d834fb" ns1:_="" ns2:_="" ns3:_="">
    <xsd:import namespace="http://schemas.microsoft.com/sharepoint/v3"/>
    <xsd:import namespace="0e4fac54-a62d-434e-a96a-2b762292c16b"/>
    <xsd:import namespace="e0b45472-b695-441a-8df1-b72fbe6f52de"/>
    <xsd:element name="properties">
      <xsd:complexType>
        <xsd:sequence>
          <xsd:element name="documentManagement">
            <xsd:complexType>
              <xsd:all>
                <xsd:element ref="ns2:Division" minOccurs="0"/>
                <xsd:element ref="ns2:Section" minOccurs="0"/>
                <xsd:element ref="ns1:PublishingStartDate" minOccurs="0"/>
                <xsd:element ref="ns1:PublishingExpirationDate" minOccurs="0"/>
                <xsd:element ref="ns3: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10"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11"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e4fac54-a62d-434e-a96a-2b762292c16b" elementFormDefault="qualified">
    <xsd:import namespace="http://schemas.microsoft.com/office/2006/documentManagement/types"/>
    <xsd:import namespace="http://schemas.microsoft.com/office/infopath/2007/PartnerControls"/>
    <xsd:element name="Division" ma:index="8" nillable="true" ma:displayName="Division" ma:format="Dropdown" ma:internalName="Division" ma:readOnly="false">
      <xsd:simpleType>
        <xsd:restriction base="dms:Choice">
          <xsd:enumeration value="Executive"/>
          <xsd:enumeration value="Disaster Recovery"/>
          <xsd:enumeration value="Preparedness, Response &amp; Interoperability"/>
          <xsd:enumeration value="Grants &amp; Administration"/>
        </xsd:restriction>
      </xsd:simpleType>
    </xsd:element>
    <xsd:element name="Section" ma:index="9" nillable="true" ma:displayName="Section" ma:format="Dropdown" ma:internalName="Section" ma:readOnly="false">
      <xsd:simpleType>
        <xsd:restriction base="dms:Choice">
          <xsd:enumeration value="Executive Office"/>
          <xsd:enumeration value="Preparedness"/>
          <xsd:enumeration value="PRI Operations"/>
          <xsd:enumeration value="Sub Recipient Monitoring"/>
          <xsd:enumeration value="Facility Management"/>
          <xsd:enumeration value="G &amp; A Management"/>
          <xsd:enumeration value="DR Process Services"/>
          <xsd:enumeration value="DR Management"/>
          <xsd:enumeration value="DR Public Assistance Grants"/>
          <xsd:enumeration value="DR Public Assistance Closeout"/>
          <xsd:enumeration value="DR Public Assistance Technical Services"/>
          <xsd:enumeration value="DR Public Assistance SALs"/>
          <xsd:enumeration value="DR Hazard Mitigation Grants"/>
          <xsd:enumeration value="DR Hazard Mitigation SALs"/>
          <xsd:enumeration value="Homeland Security Grants"/>
          <xsd:enumeration value="Recovery Grants Administration"/>
        </xsd:restriction>
      </xsd:simpleType>
    </xsd:element>
  </xsd:schema>
  <xsd:schema xmlns:xsd="http://www.w3.org/2001/XMLSchema" xmlns:xs="http://www.w3.org/2001/XMLSchema" xmlns:dms="http://schemas.microsoft.com/office/2006/documentManagement/types" xmlns:pc="http://schemas.microsoft.com/office/infopath/2007/PartnerControls" targetNamespace="e0b45472-b695-441a-8df1-b72fbe6f52d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file>

<file path=customXml/item3.xml><?xml version="1.0" encoding="utf-8"?>
<p:properties xmlns:p="http://schemas.microsoft.com/office/2006/metadata/properties" xmlns:xsi="http://www.w3.org/2001/XMLSchema-instance" xmlns:pc="http://schemas.microsoft.com/office/infopath/2007/PartnerControls">
  <documentManagement>
    <Division xmlns="0e4fac54-a62d-434e-a96a-2b762292c16b" xsi:nil="true"/>
    <PublishingExpirationDate xmlns="http://schemas.microsoft.com/sharepoint/v3" xsi:nil="true"/>
    <PublishingStartDate xmlns="http://schemas.microsoft.com/sharepoint/v3" xsi:nil="true"/>
    <Section xmlns="0e4fac54-a62d-434e-a96a-2b762292c16b" xsi:nil="true"/>
  </documentManagement>
</p:properties>
</file>

<file path=customXml/itemProps1.xml><?xml version="1.0" encoding="utf-8"?>
<ds:datastoreItem xmlns:ds="http://schemas.openxmlformats.org/officeDocument/2006/customXml" ds:itemID="{1D8E29FB-E721-4EC4-A71A-FCFBC58BCC2D}"/>
</file>

<file path=customXml/itemProps2.xml><?xml version="1.0" encoding="utf-8"?>
<ds:datastoreItem xmlns:ds="http://schemas.openxmlformats.org/officeDocument/2006/customXml" ds:itemID="{9758E700-2DDF-4948-8CD9-A918BF8BE9B6}"/>
</file>

<file path=customXml/itemProps3.xml><?xml version="1.0" encoding="utf-8"?>
<ds:datastoreItem xmlns:ds="http://schemas.openxmlformats.org/officeDocument/2006/customXml" ds:itemID="{79C490DD-3CD5-4AC7-99C0-016D11FCF7C7}"/>
</file>

<file path=docProps/app.xml><?xml version="1.0" encoding="utf-8"?>
<Properties xmlns="http://schemas.openxmlformats.org/officeDocument/2006/extended-properties" xmlns:vt="http://schemas.openxmlformats.org/officeDocument/2006/docPropsVTypes">
  <TotalTime>6559</TotalTime>
  <Words>1828</Words>
  <Application>Microsoft Office PowerPoint</Application>
  <PresentationFormat>Widescreen</PresentationFormat>
  <Paragraphs>157</Paragraphs>
  <Slides>21</Slides>
  <Notes>19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Corbel</vt:lpstr>
      <vt:lpstr>Libre Franklin Medium</vt:lpstr>
      <vt:lpstr>Office Theme</vt:lpstr>
      <vt:lpstr>Louisiana Spirit Crisis Counseling Program  Danny Adams, Program Coordinator Regina Luckett, Program Manager</vt:lpstr>
      <vt:lpstr>  </vt:lpstr>
      <vt:lpstr>  </vt:lpstr>
      <vt:lpstr>Depression and Anxiety Isolation Loss of Employment Financial Insecurity Fear of infection Individual and Communal Grief Uncertain of the Future Lost of Documents Separated from Family and/or Friends  </vt:lpstr>
      <vt:lpstr>Educational Presentations  Dealing with Stress and Burnout Work/Life Balance Building Resiliency Grief and Loss Compassion Fatigue Copping Skills Complex Trauma Managing Aggressive Feelings  All presentations are adjusted to the needs  of the organization, and take an average of 20 to 30 minutes.  </vt:lpstr>
      <vt:lpstr>Services  Individual and group crisis counseling Basic supportive or educational contact Community networking Resource Linkage and resources Save The Children (Helping Children Cope in Crisis)  Assisting residents impacted by events to find positive coping skills.   Residents are sometimes overwhelmed by the challenges of events.  Assisting by establishing a relationship that builds on their existing skills.  Our goal is to help the residents of Louisiana to become more resilient.   </vt:lpstr>
      <vt:lpstr>Best Practices Trainings Available  Save The Children (Journey of Hope) Mental Health First Aid (Adults and Children) Psychological First Aid (PFA) Skills for Psychological Recovery (SPR)   We provide best practices trainings to help build resilience, especially for those who are responders to events.  These skills help individuals manage emotions at shelters,  triage and transportation.    </vt:lpstr>
      <vt:lpstr>Conquering Stress Management  through Self-Care </vt:lpstr>
      <vt:lpstr>Examples:   Play Cards Fishing Walking  Camping Crafting  Spa Shopping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Contact Us</vt:lpstr>
      <vt:lpstr>Questions &amp; Answers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Danny Adams</cp:lastModifiedBy>
  <cp:revision>175</cp:revision>
  <dcterms:created xsi:type="dcterms:W3CDTF">2022-02-17T22:28:37Z</dcterms:created>
  <dcterms:modified xsi:type="dcterms:W3CDTF">2024-04-15T16:01:16Z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0x010100AE3091F8ED5AEA44962E4D3340721827</vt:lpwstr>
  </property>
</Properties>
</file>